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83" r:id="rId3"/>
    <p:sldId id="284" r:id="rId4"/>
    <p:sldId id="286" r:id="rId5"/>
    <p:sldId id="285" r:id="rId6"/>
    <p:sldId id="287" r:id="rId7"/>
    <p:sldId id="288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72" r:id="rId16"/>
    <p:sldId id="273" r:id="rId17"/>
    <p:sldId id="281" r:id="rId18"/>
    <p:sldId id="282" r:id="rId19"/>
    <p:sldId id="269" r:id="rId20"/>
    <p:sldId id="265" r:id="rId21"/>
    <p:sldId id="266" r:id="rId22"/>
  </p:sldIdLst>
  <p:sldSz cx="12192000" cy="6858000"/>
  <p:notesSz cx="7315200" cy="9601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65" d="100"/>
          <a:sy n="65" d="100"/>
        </p:scale>
        <p:origin x="53" y="43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dirty="0"/>
              <a:t>2019/12/10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dirty="0"/>
              <a:t>2019/12/10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dirty="0"/>
              <a:t>2019/12/10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dirty="0"/>
              <a:t>2019/12/10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dirty="0"/>
              <a:t>2019/12/10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dirty="0"/>
              <a:t>2019/12/10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dirty="0"/>
              <a:t>2019/12/10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dirty="0"/>
              <a:t>2019/12/10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dirty="0"/>
              <a:t>2019/12/10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dirty="0"/>
              <a:t>2019/12/10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dirty="0"/>
              <a:t>2019/12/10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dirty="0"/>
              <a:t>2019/12/10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dirty="0"/>
              <a:t>2019/12/10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dirty="0"/>
              <a:t>2019/12/10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dirty="0"/>
              <a:t>2019/12/10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dirty="0"/>
              <a:t>2019/12/10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178E61D-D431-422C-9764-11DAFE33AB63}" type="datetimeFigureOut">
              <a:rPr lang="en-US" dirty="0"/>
              <a:t>2019/12/10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dirty="0"/>
              <a:t>2019/12/10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rtl="1"/>
            <a:r>
              <a:rPr lang="fa-IR" sz="4000" b="1" dirty="0" smtClean="0">
                <a:cs typeface="B Nazanin" panose="00000400000000000000" pitchFamily="2" charset="-78"/>
              </a:rPr>
              <a:t>به نام خدا</a:t>
            </a:r>
            <a:endParaRPr lang="en-US" sz="4000" b="1" dirty="0">
              <a:cs typeface="B Nazanin" panose="000004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 rtl="1">
              <a:buNone/>
            </a:pPr>
            <a:r>
              <a:rPr lang="fa-IR" sz="4000" b="1" dirty="0">
                <a:cs typeface="B Nazanin" panose="00000400000000000000" pitchFamily="2" charset="-78"/>
              </a:rPr>
              <a:t>سامانه‌های مرکز همکاری‎های علمی بین‌المللی </a:t>
            </a:r>
            <a:br>
              <a:rPr lang="fa-IR" sz="4000" b="1" dirty="0">
                <a:cs typeface="B Nazanin" panose="00000400000000000000" pitchFamily="2" charset="-78"/>
              </a:rPr>
            </a:br>
            <a:r>
              <a:rPr lang="fa-IR" sz="4000" b="1" dirty="0">
                <a:cs typeface="B Nazanin" panose="00000400000000000000" pitchFamily="2" charset="-78"/>
              </a:rPr>
              <a:t>وزارت علوم، تحقیقات و </a:t>
            </a:r>
            <a:r>
              <a:rPr lang="fa-IR" sz="4000" b="1" dirty="0" smtClean="0">
                <a:cs typeface="B Nazanin" panose="00000400000000000000" pitchFamily="2" charset="-78"/>
              </a:rPr>
              <a:t>فناوری</a:t>
            </a:r>
          </a:p>
          <a:p>
            <a:pPr marL="0" indent="0" algn="ctr" rtl="1">
              <a:buNone/>
            </a:pPr>
            <a:endParaRPr lang="fa-IR" sz="4000" b="1" dirty="0">
              <a:cs typeface="B Nazanin" panose="00000400000000000000" pitchFamily="2" charset="-78"/>
            </a:endParaRPr>
          </a:p>
          <a:p>
            <a:pPr marL="0" indent="0" algn="ctr" rtl="1">
              <a:buNone/>
            </a:pP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3870213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سامانه هاي مركز همكاري هاي علمي بين المللي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724800"/>
            <a:ext cx="9613861" cy="2747745"/>
          </a:xfrm>
        </p:spPr>
        <p:txBody>
          <a:bodyPr>
            <a:normAutofit fontScale="92500" lnSpcReduction="10000"/>
          </a:bodyPr>
          <a:lstStyle/>
          <a:p>
            <a:pPr marL="285750" indent="-285750" algn="r" rtl="1"/>
            <a:r>
              <a:rPr lang="fa-IR" sz="2800" dirty="0">
                <a:cs typeface="B Nazanin" panose="00000400000000000000" pitchFamily="2" charset="-78"/>
              </a:rPr>
              <a:t>سامانه روادید مهمانان خارجی(وزارت امور خارجه</a:t>
            </a:r>
            <a:r>
              <a:rPr lang="fa-IR" sz="2800" dirty="0" smtClean="0">
                <a:cs typeface="B Nazanin" panose="00000400000000000000" pitchFamily="2" charset="-78"/>
              </a:rPr>
              <a:t>)</a:t>
            </a:r>
            <a:endParaRPr lang="en-US" sz="2800" dirty="0" smtClean="0">
              <a:cs typeface="B Nazanin" panose="00000400000000000000" pitchFamily="2" charset="-78"/>
            </a:endParaRPr>
          </a:p>
          <a:p>
            <a:pPr marL="285750" indent="-285750" algn="r" rtl="1"/>
            <a:r>
              <a:rPr lang="fa-IR" sz="2800" dirty="0" smtClean="0">
                <a:cs typeface="B Nazanin" panose="00000400000000000000" pitchFamily="2" charset="-78"/>
              </a:rPr>
              <a:t>سامانه </a:t>
            </a:r>
            <a:r>
              <a:rPr lang="fa-IR" sz="2800" dirty="0">
                <a:cs typeface="B Nazanin" panose="00000400000000000000" pitchFamily="2" charset="-78"/>
              </a:rPr>
              <a:t>شرکت در کنفرانس‌های بین‌المللی</a:t>
            </a:r>
          </a:p>
          <a:p>
            <a:pPr marL="285750" indent="-285750" algn="r" rtl="1"/>
            <a:r>
              <a:rPr lang="fa-IR" sz="2800" dirty="0">
                <a:cs typeface="B Nazanin" panose="00000400000000000000" pitchFamily="2" charset="-78"/>
              </a:rPr>
              <a:t>سامانه فرصت‌های </a:t>
            </a:r>
            <a:r>
              <a:rPr lang="fa-IR" sz="2800" dirty="0" smtClean="0">
                <a:cs typeface="B Nazanin" panose="00000400000000000000" pitchFamily="2" charset="-78"/>
              </a:rPr>
              <a:t>مطالعاتی</a:t>
            </a:r>
          </a:p>
          <a:p>
            <a:pPr marL="285750" indent="-285750" algn="r" rtl="1"/>
            <a:r>
              <a:rPr lang="fa-IR" sz="2800" dirty="0" smtClean="0">
                <a:cs typeface="B Nazanin" panose="00000400000000000000" pitchFamily="2" charset="-78"/>
              </a:rPr>
              <a:t>سامانه </a:t>
            </a:r>
            <a:r>
              <a:rPr lang="fa-IR" sz="2800" dirty="0">
                <a:cs typeface="B Nazanin" panose="00000400000000000000" pitchFamily="2" charset="-78"/>
              </a:rPr>
              <a:t>حمايت از نخبگان </a:t>
            </a:r>
            <a:endParaRPr lang="fa-IR" sz="2800" dirty="0" smtClean="0">
              <a:cs typeface="B Nazanin" panose="00000400000000000000" pitchFamily="2" charset="-78"/>
            </a:endParaRPr>
          </a:p>
          <a:p>
            <a:pPr marL="285750" indent="-285750" algn="r" rtl="1"/>
            <a:r>
              <a:rPr lang="fa-IR" sz="2800" dirty="0" smtClean="0">
                <a:cs typeface="B Nazanin" panose="00000400000000000000" pitchFamily="2" charset="-78"/>
              </a:rPr>
              <a:t>سامانه طوبي(مركز مطالعات و همكاري هاي علمي بين المللي)</a:t>
            </a:r>
          </a:p>
          <a:p>
            <a:pPr marL="285750" indent="-285750" algn="r" rtl="1"/>
            <a:r>
              <a:rPr lang="fa-IR" sz="2800" dirty="0">
                <a:cs typeface="B Nazanin" panose="00000400000000000000" pitchFamily="2" charset="-78"/>
              </a:rPr>
              <a:t>سامانه اخذ مجوز کنفرانس های بین </a:t>
            </a:r>
            <a:r>
              <a:rPr lang="fa-IR" sz="2800" dirty="0" smtClean="0">
                <a:cs typeface="B Nazanin" panose="00000400000000000000" pitchFamily="2" charset="-78"/>
              </a:rPr>
              <a:t>المللی(در  حال ساخت)</a:t>
            </a:r>
          </a:p>
          <a:p>
            <a:pPr marL="285750" indent="-285750" algn="r" rtl="1"/>
            <a:endParaRPr lang="en-US" sz="2800" dirty="0">
              <a:cs typeface="B Nazanin" panose="00000400000000000000" pitchFamily="2" charset="-78"/>
            </a:endParaRP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4477133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 rtl="1"/>
            <a:r>
              <a:rPr lang="fa-IR" sz="4000" dirty="0">
                <a:cs typeface="B Nazanin" panose="00000400000000000000" pitchFamily="2" charset="-78"/>
              </a:rPr>
              <a:t>سامانه‌های فعال در مرکز همکاری‌های علمی بین‌المللی </a:t>
            </a:r>
            <a:r>
              <a:rPr lang="en-US" sz="4000" dirty="0" smtClean="0">
                <a:cs typeface="B Nazanin" panose="00000400000000000000" pitchFamily="2" charset="-78"/>
              </a:rPr>
              <a:t/>
            </a:r>
            <a:br>
              <a:rPr lang="en-US" sz="4000" dirty="0" smtClean="0">
                <a:cs typeface="B Nazanin" panose="00000400000000000000" pitchFamily="2" charset="-78"/>
              </a:rPr>
            </a:br>
            <a:endParaRPr lang="en-US" sz="4000" dirty="0">
              <a:cs typeface="B Nazanin" panose="00000400000000000000" pitchFamily="2" charset="-78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31" y="2173279"/>
            <a:ext cx="6729046" cy="441186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846277" y="2790092"/>
            <a:ext cx="511126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4000" dirty="0">
                <a:cs typeface="B Nazanin" panose="00000400000000000000" pitchFamily="2" charset="-78"/>
              </a:rPr>
              <a:t>سامانه روادید مهمانان خارجی</a:t>
            </a:r>
            <a:endParaRPr lang="en-US" sz="4000" dirty="0" smtClean="0">
              <a:latin typeface="+mj-lt"/>
              <a:ea typeface="+mj-ea"/>
              <a:cs typeface="B Nazanin" panose="00000400000000000000" pitchFamily="2" charset="-78"/>
            </a:endParaRPr>
          </a:p>
          <a:p>
            <a:pPr algn="r" rtl="1"/>
            <a:endParaRPr lang="en-US" sz="4000" dirty="0">
              <a:latin typeface="+mj-lt"/>
              <a:ea typeface="+mj-ea"/>
              <a:cs typeface="B Nazanin" panose="00000400000000000000" pitchFamily="2" charset="-78"/>
            </a:endParaRPr>
          </a:p>
          <a:p>
            <a:pPr algn="r" rtl="1"/>
            <a:r>
              <a:rPr lang="fa-IR" sz="4000" dirty="0" smtClean="0">
                <a:latin typeface="+mj-lt"/>
                <a:ea typeface="+mj-ea"/>
                <a:cs typeface="B Nazanin" panose="00000400000000000000" pitchFamily="2" charset="-78"/>
              </a:rPr>
              <a:t>آدرس</a:t>
            </a:r>
            <a:r>
              <a:rPr lang="fa-IR" dirty="0" smtClean="0"/>
              <a:t> </a:t>
            </a:r>
            <a:r>
              <a:rPr lang="fa-IR" sz="4000" dirty="0">
                <a:latin typeface="+mj-lt"/>
                <a:ea typeface="+mj-ea"/>
                <a:cs typeface="B Nazanin" panose="00000400000000000000" pitchFamily="2" charset="-78"/>
              </a:rPr>
              <a:t>سامانه</a:t>
            </a:r>
            <a:endParaRPr lang="en-US" sz="4000" dirty="0">
              <a:latin typeface="+mj-lt"/>
              <a:ea typeface="+mj-ea"/>
              <a:cs typeface="B Nazanin" panose="00000400000000000000" pitchFamily="2" charset="-7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280030" y="5478679"/>
            <a:ext cx="42437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e_visa.mfa.ir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1666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fa-IR" dirty="0">
                <a:cs typeface="B Nazanin" panose="00000400000000000000" pitchFamily="2" charset="-78"/>
              </a:rPr>
              <a:t>سامانه روادید مهمانان خارجی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97310" y="2212181"/>
            <a:ext cx="5051599" cy="4313309"/>
          </a:xfrm>
        </p:spPr>
        <p:txBody>
          <a:bodyPr>
            <a:normAutofit/>
          </a:bodyPr>
          <a:lstStyle/>
          <a:p>
            <a:pPr marL="0" indent="0" algn="just" rtl="1">
              <a:buNone/>
            </a:pPr>
            <a:r>
              <a:rPr lang="fa-IR" b="1" dirty="0" smtClean="0">
                <a:solidFill>
                  <a:schemeClr val="bg1"/>
                </a:solidFill>
                <a:cs typeface="B Nazanin" panose="00000400000000000000" pitchFamily="2" charset="-78"/>
              </a:rPr>
              <a:t>مراحل درخواست رواديد براي مهمانان خارجي:</a:t>
            </a:r>
          </a:p>
          <a:p>
            <a:pPr algn="just" rtl="1"/>
            <a:r>
              <a:rPr lang="fa-IR" dirty="0">
                <a:cs typeface="B Nazanin" panose="00000400000000000000" pitchFamily="2" charset="-78"/>
              </a:rPr>
              <a:t> </a:t>
            </a:r>
            <a:r>
              <a:rPr lang="fa-IR" dirty="0" smtClean="0">
                <a:cs typeface="B Nazanin" panose="00000400000000000000" pitchFamily="2" charset="-78"/>
              </a:rPr>
              <a:t>تكميل فرم هاي مشخصات فردي و دعوت از كارشناسان خارجي</a:t>
            </a:r>
          </a:p>
          <a:p>
            <a:pPr algn="just" rtl="1"/>
            <a:r>
              <a:rPr lang="fa-IR" dirty="0" smtClean="0">
                <a:cs typeface="B Nazanin" panose="00000400000000000000" pitchFamily="2" charset="-78"/>
              </a:rPr>
              <a:t>عكس با زمينه سفيد و كپي پاسپورت با تاريخ اعتبار بيش از 6 ماه</a:t>
            </a:r>
          </a:p>
          <a:p>
            <a:pPr algn="just" rtl="1"/>
            <a:r>
              <a:rPr lang="fa-IR" dirty="0" smtClean="0">
                <a:cs typeface="B Nazanin" panose="00000400000000000000" pitchFamily="2" charset="-78"/>
              </a:rPr>
              <a:t>ارسال اسكن صفحه اول پاسپورت و عكس بايد بر اساس معيارهاي مدنظر وزارت امورخارجه باشد</a:t>
            </a:r>
          </a:p>
          <a:p>
            <a:pPr algn="just" rtl="1"/>
            <a:r>
              <a:rPr lang="fa-IR" dirty="0" smtClean="0">
                <a:cs typeface="B Nazanin" panose="00000400000000000000" pitchFamily="2" charset="-78"/>
              </a:rPr>
              <a:t>براي دريافت فرمها و مقررات سايت مركز را ببينيد:</a:t>
            </a:r>
            <a:endParaRPr lang="en-US" dirty="0" smtClean="0">
              <a:cs typeface="B Nazanin" panose="00000400000000000000" pitchFamily="2" charset="-78"/>
            </a:endParaRPr>
          </a:p>
          <a:p>
            <a:pPr marL="0" indent="0" rtl="1">
              <a:buNone/>
            </a:pPr>
            <a:r>
              <a:rPr lang="en-US" dirty="0" smtClean="0">
                <a:cs typeface="B Nazanin" panose="00000400000000000000" pitchFamily="2" charset="-78"/>
              </a:rPr>
              <a:t>cisc.msrt.ir</a:t>
            </a:r>
            <a:endParaRPr lang="fa-IR" dirty="0" smtClean="0">
              <a:cs typeface="B Nazanin" panose="00000400000000000000" pitchFamily="2" charset="-78"/>
            </a:endParaRPr>
          </a:p>
          <a:p>
            <a:pPr algn="just" rtl="1"/>
            <a:endParaRPr lang="fa-IR" dirty="0">
              <a:cs typeface="B Nazanin" panose="00000400000000000000" pitchFamily="2" charset="-78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12180"/>
            <a:ext cx="6697310" cy="4313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8405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774" y="7125"/>
            <a:ext cx="10034954" cy="6850875"/>
          </a:xfrm>
          <a:prstGeom prst="rect">
            <a:avLst/>
          </a:prstGeom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Notched Right Arrow 8"/>
          <p:cNvSpPr/>
          <p:nvPr/>
        </p:nvSpPr>
        <p:spPr>
          <a:xfrm>
            <a:off x="7115908" y="2274277"/>
            <a:ext cx="715108" cy="199293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Notched Right Arrow 9"/>
          <p:cNvSpPr/>
          <p:nvPr/>
        </p:nvSpPr>
        <p:spPr>
          <a:xfrm>
            <a:off x="1606062" y="5263661"/>
            <a:ext cx="715108" cy="199293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Notched Right Arrow 10"/>
          <p:cNvSpPr/>
          <p:nvPr/>
        </p:nvSpPr>
        <p:spPr>
          <a:xfrm>
            <a:off x="7039708" y="4829908"/>
            <a:ext cx="715108" cy="199293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Notched Right Arrow 11"/>
          <p:cNvSpPr/>
          <p:nvPr/>
        </p:nvSpPr>
        <p:spPr>
          <a:xfrm>
            <a:off x="1828800" y="6424246"/>
            <a:ext cx="715108" cy="199293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1434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37" t="7753" r="12229"/>
          <a:stretch/>
        </p:blipFill>
        <p:spPr>
          <a:xfrm>
            <a:off x="-83131" y="1969478"/>
            <a:ext cx="7312127" cy="4919304"/>
          </a:xfr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fa-IR" dirty="0">
                <a:cs typeface="B Nazanin" panose="00000400000000000000" pitchFamily="2" charset="-78"/>
              </a:rPr>
              <a:t>سامانه روادید مهمانان خارجی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927273" y="3200400"/>
            <a:ext cx="52647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2400" b="1" dirty="0" smtClean="0">
                <a:cs typeface="B Nazanin" panose="00000400000000000000" pitchFamily="2" charset="-78"/>
              </a:rPr>
              <a:t>نمودار تعداد متخصصان حضور يافته در دانشگاه هاي كشور در شش ماهه نخست سال 1398</a:t>
            </a:r>
            <a:endParaRPr lang="en-US" sz="2400" b="1" dirty="0"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633039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82" r="9101"/>
          <a:stretch/>
        </p:blipFill>
        <p:spPr>
          <a:xfrm>
            <a:off x="-1" y="1992923"/>
            <a:ext cx="7537939" cy="4865077"/>
          </a:xfr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fa-IR" dirty="0">
                <a:cs typeface="B Nazanin" panose="00000400000000000000" pitchFamily="2" charset="-78"/>
              </a:rPr>
              <a:t>سامانه روادید مهمانان خارجی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7415629" y="3200400"/>
            <a:ext cx="47763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2400" b="1" dirty="0" smtClean="0">
                <a:cs typeface="B Nazanin" panose="00000400000000000000" pitchFamily="2" charset="-78"/>
              </a:rPr>
              <a:t>نمودار تعداد متخصصان از كشورهاي مختلف در شش ماهه نخست سال 1398</a:t>
            </a:r>
            <a:endParaRPr lang="en-US" sz="2400" b="1" dirty="0"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784914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rtl="1"/>
            <a:r>
              <a:rPr lang="fa-IR" sz="4000" dirty="0" smtClean="0">
                <a:cs typeface="B Nazanin" panose="00000400000000000000" pitchFamily="2" charset="-78"/>
              </a:rPr>
              <a:t>سامانه‌های فعال در مرکز همکاری‌های علمی بین‌المللی </a:t>
            </a:r>
            <a:endParaRPr lang="en-US" sz="4000" dirty="0">
              <a:cs typeface="B Nazanin" panose="00000400000000000000" pitchFamily="2" charset="-78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58081"/>
            <a:ext cx="4232031" cy="4899919"/>
          </a:xfrm>
        </p:spPr>
      </p:pic>
      <p:sp>
        <p:nvSpPr>
          <p:cNvPr id="6" name="TextBox 5"/>
          <p:cNvSpPr txBox="1"/>
          <p:nvPr/>
        </p:nvSpPr>
        <p:spPr>
          <a:xfrm>
            <a:off x="5029201" y="5444537"/>
            <a:ext cx="4191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</a:rPr>
              <a:t>cisc-fm.msrt.ir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056763" y="4385462"/>
            <a:ext cx="25363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4800" dirty="0" smtClean="0">
                <a:cs typeface="B Nazanin" panose="00000400000000000000" pitchFamily="2" charset="-78"/>
              </a:rPr>
              <a:t>آدرس سایت</a:t>
            </a:r>
            <a:endParaRPr lang="en-US" sz="4800" dirty="0">
              <a:cs typeface="B Nazanin" panose="00000400000000000000" pitchFamily="2" charset="-78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774418" y="3006348"/>
            <a:ext cx="492955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fa-IR" sz="2800" dirty="0" smtClean="0">
                <a:cs typeface="B Nazanin" panose="00000400000000000000" pitchFamily="2" charset="-78"/>
              </a:rPr>
              <a:t>سامانه شرکت در کنفرانس‌های بین‌المللی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fa-IR" sz="2800" dirty="0" smtClean="0">
                <a:cs typeface="B Nazanin" panose="00000400000000000000" pitchFamily="2" charset="-78"/>
              </a:rPr>
              <a:t>سامانه فرصت‌های مطالعاتی</a:t>
            </a:r>
          </a:p>
        </p:txBody>
      </p:sp>
    </p:spTree>
    <p:extLst>
      <p:ext uri="{BB962C8B-B14F-4D97-AF65-F5344CB8AC3E}">
        <p14:creationId xmlns:p14="http://schemas.microsoft.com/office/powerpoint/2010/main" val="3749694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rtl="1"/>
            <a:r>
              <a:rPr lang="fa-IR" dirty="0">
                <a:cs typeface="B Nazanin" panose="00000400000000000000" pitchFamily="2" charset="-78"/>
              </a:rPr>
              <a:t>سامانه‌های فعال در مرکز همکاری‌های علمی بین‌المللی </a:t>
            </a:r>
            <a:r>
              <a:rPr lang="en-US" dirty="0" smtClean="0">
                <a:cs typeface="B Nazanin" panose="00000400000000000000" pitchFamily="2" charset="-78"/>
              </a:rPr>
              <a:t/>
            </a:r>
            <a:br>
              <a:rPr lang="en-US" dirty="0" smtClean="0">
                <a:cs typeface="B Nazanin" panose="00000400000000000000" pitchFamily="2" charset="-78"/>
              </a:rPr>
            </a:b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340" y="2016369"/>
            <a:ext cx="5682944" cy="4667459"/>
          </a:xfrm>
        </p:spPr>
      </p:pic>
      <p:sp>
        <p:nvSpPr>
          <p:cNvPr id="5" name="TextBox 4"/>
          <p:cNvSpPr txBox="1"/>
          <p:nvPr/>
        </p:nvSpPr>
        <p:spPr>
          <a:xfrm>
            <a:off x="5796149" y="2151742"/>
            <a:ext cx="6183085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/>
            <a:r>
              <a:rPr lang="fa-IR" sz="2800" b="1" dirty="0">
                <a:cs typeface="B Nazanin" panose="00000400000000000000" pitchFamily="2" charset="-78"/>
              </a:rPr>
              <a:t>سامانه شرکت در کنفرانس‌های بین‌المللی</a:t>
            </a:r>
            <a:endParaRPr lang="en-US" sz="2800" b="1" dirty="0" smtClean="0">
              <a:solidFill>
                <a:schemeClr val="bg1"/>
              </a:solidFill>
              <a:cs typeface="B Nazanin" panose="00000400000000000000" pitchFamily="2" charset="-78"/>
            </a:endParaRPr>
          </a:p>
          <a:p>
            <a:pPr algn="just" rtl="1"/>
            <a:endParaRPr lang="en-US" sz="2800" dirty="0">
              <a:solidFill>
                <a:schemeClr val="bg1"/>
              </a:solidFill>
              <a:cs typeface="B Nazanin" panose="00000400000000000000" pitchFamily="2" charset="-78"/>
            </a:endParaRPr>
          </a:p>
          <a:p>
            <a:pPr algn="just" rtl="1"/>
            <a:r>
              <a:rPr lang="fa-IR" sz="2800" dirty="0" smtClean="0">
                <a:solidFill>
                  <a:schemeClr val="bg1"/>
                </a:solidFill>
                <a:cs typeface="B Nazanin" panose="00000400000000000000" pitchFamily="2" charset="-78"/>
              </a:rPr>
              <a:t>مراحل استفاده از سامانه</a:t>
            </a:r>
          </a:p>
          <a:p>
            <a:pPr marL="342900" indent="-342900" algn="just" rtl="1">
              <a:buFont typeface="+mj-lt"/>
              <a:buAutoNum type="arabicPeriod"/>
            </a:pPr>
            <a:r>
              <a:rPr lang="fa-IR" sz="2400" dirty="0" smtClean="0">
                <a:cs typeface="B Nazanin" panose="00000400000000000000" pitchFamily="2" charset="-78"/>
              </a:rPr>
              <a:t>ثبت نام بعنوان کاربر جدید از سوی رابط دانشگاه در سامانه</a:t>
            </a:r>
          </a:p>
          <a:p>
            <a:pPr marL="342900" indent="-342900" algn="just" rtl="1">
              <a:buFont typeface="+mj-lt"/>
              <a:buAutoNum type="arabicPeriod"/>
            </a:pPr>
            <a:r>
              <a:rPr lang="fa-IR" sz="2400" dirty="0" smtClean="0">
                <a:cs typeface="B Nazanin" panose="00000400000000000000" pitchFamily="2" charset="-78"/>
              </a:rPr>
              <a:t>ارسال نامه معرفی رابط دانشگاه به مرکز همکاریها از دانشگاه</a:t>
            </a:r>
          </a:p>
          <a:p>
            <a:pPr marL="342900" indent="-342900" algn="just" rtl="1">
              <a:buFont typeface="+mj-lt"/>
              <a:buAutoNum type="arabicPeriod"/>
            </a:pPr>
            <a:r>
              <a:rPr lang="fa-IR" sz="2400" dirty="0" smtClean="0">
                <a:cs typeface="B Nazanin" panose="00000400000000000000" pitchFamily="2" charset="-78"/>
              </a:rPr>
              <a:t>تایید رابط دانشگاه از سوی مرکز همکاریها</a:t>
            </a:r>
          </a:p>
          <a:p>
            <a:pPr marL="342900" indent="-342900" algn="just" rtl="1">
              <a:buFont typeface="+mj-lt"/>
              <a:buAutoNum type="arabicPeriod"/>
            </a:pPr>
            <a:endParaRPr lang="fa-IR" sz="2400" dirty="0">
              <a:cs typeface="B Nazanin" panose="00000400000000000000" pitchFamily="2" charset="-78"/>
            </a:endParaRPr>
          </a:p>
          <a:p>
            <a:pPr algn="just" rtl="1"/>
            <a:r>
              <a:rPr lang="fa-IR" sz="2800" dirty="0" smtClean="0">
                <a:cs typeface="B Nazanin" panose="00000400000000000000" pitchFamily="2" charset="-78"/>
              </a:rPr>
              <a:t>پس از تایید حساب کاربری رابط دانشگاه، امکان بارگذاری درخواست‌های اعضای محترم هیات علمی از سوی رابط دانشگاه وجود دارد.</a:t>
            </a:r>
          </a:p>
          <a:p>
            <a:pPr marL="342900" indent="-342900" algn="just" rtl="1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4686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fa-IR" dirty="0">
                <a:cs typeface="B Nazanin" panose="00000400000000000000" pitchFamily="2" charset="-78"/>
              </a:rPr>
              <a:t>سامانه شرکت در </a:t>
            </a:r>
            <a:r>
              <a:rPr lang="fa-IR" dirty="0" smtClean="0">
                <a:cs typeface="B Nazanin" panose="00000400000000000000" pitchFamily="2" charset="-78"/>
              </a:rPr>
              <a:t>کنفرانس‌های بین‌المللی</a:t>
            </a:r>
            <a:r>
              <a:rPr lang="de-DE" dirty="0" smtClean="0">
                <a:cs typeface="B Nazanin" panose="00000400000000000000" pitchFamily="2" charset="-78"/>
              </a:rPr>
              <a:t> </a:t>
            </a:r>
            <a:r>
              <a:rPr lang="fa-IR" dirty="0" smtClean="0">
                <a:cs typeface="B Nazanin" panose="00000400000000000000" pitchFamily="2" charset="-78"/>
              </a:rPr>
              <a:t> -  ادامه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-69018" y="2514601"/>
            <a:ext cx="10624457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3200" dirty="0" smtClean="0">
                <a:solidFill>
                  <a:schemeClr val="bg1"/>
                </a:solidFill>
                <a:cs typeface="B Nazanin" panose="00000400000000000000" pitchFamily="2" charset="-78"/>
              </a:rPr>
              <a:t>مدارک مورد نظر برای ثبت درخواست در سامانه</a:t>
            </a:r>
          </a:p>
          <a:p>
            <a:pPr marL="342900" indent="-342900" algn="r" rtl="1">
              <a:buFont typeface="+mj-lt"/>
              <a:buAutoNum type="arabicPeriod"/>
            </a:pPr>
            <a:r>
              <a:rPr lang="fa-IR" sz="3200" dirty="0" smtClean="0">
                <a:cs typeface="B Nazanin" panose="00000400000000000000" pitchFamily="2" charset="-78"/>
              </a:rPr>
              <a:t>نامه در خواست دانشگاه</a:t>
            </a:r>
          </a:p>
          <a:p>
            <a:pPr marL="342900" indent="-342900" algn="r" rtl="1">
              <a:buFont typeface="+mj-lt"/>
              <a:buAutoNum type="arabicPeriod"/>
            </a:pPr>
            <a:r>
              <a:rPr lang="fa-IR" sz="3200" dirty="0" smtClean="0">
                <a:cs typeface="B Nazanin" panose="00000400000000000000" pitchFamily="2" charset="-78"/>
              </a:rPr>
              <a:t>خلاصه مقاله</a:t>
            </a:r>
          </a:p>
          <a:p>
            <a:pPr marL="342900" indent="-342900" algn="r" rtl="1">
              <a:buFont typeface="+mj-lt"/>
              <a:buAutoNum type="arabicPeriod"/>
            </a:pPr>
            <a:r>
              <a:rPr lang="fa-IR" sz="3200" dirty="0" smtClean="0">
                <a:cs typeface="B Nazanin" panose="00000400000000000000" pitchFamily="2" charset="-78"/>
              </a:rPr>
              <a:t>گواهی پذیرش مقاله از کنفرانس مربوطه</a:t>
            </a:r>
          </a:p>
          <a:p>
            <a:pPr marL="342900" indent="-342900" algn="r" rtl="1">
              <a:buFont typeface="+mj-lt"/>
              <a:buAutoNum type="arabicPeriod"/>
            </a:pPr>
            <a:endParaRPr lang="fa-IR" sz="2400" dirty="0">
              <a:cs typeface="B Nazanin" panose="00000400000000000000" pitchFamily="2" charset="-78"/>
            </a:endParaRPr>
          </a:p>
          <a:p>
            <a:pPr marL="342900" indent="-342900" algn="r" rtl="1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413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fa-IR" dirty="0">
                <a:cs typeface="B Nazanin" panose="00000400000000000000" pitchFamily="2" charset="-78"/>
              </a:rPr>
              <a:t>سامانه شرکت در </a:t>
            </a:r>
            <a:r>
              <a:rPr lang="fa-IR" dirty="0" smtClean="0">
                <a:cs typeface="B Nazanin" panose="00000400000000000000" pitchFamily="2" charset="-78"/>
              </a:rPr>
              <a:t>کنفرانس‌های بین‌المللی</a:t>
            </a:r>
            <a:r>
              <a:rPr lang="de-DE" dirty="0" smtClean="0">
                <a:cs typeface="B Nazanin" panose="00000400000000000000" pitchFamily="2" charset="-78"/>
              </a:rPr>
              <a:t> </a:t>
            </a:r>
            <a:r>
              <a:rPr lang="fa-IR" dirty="0" smtClean="0">
                <a:cs typeface="B Nazanin" panose="00000400000000000000" pitchFamily="2" charset="-78"/>
              </a:rPr>
              <a:t> -  ادامه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-69018" y="2514601"/>
            <a:ext cx="10624457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3200" dirty="0" smtClean="0">
                <a:solidFill>
                  <a:schemeClr val="bg1"/>
                </a:solidFill>
                <a:cs typeface="B Nazanin" panose="00000400000000000000" pitchFamily="2" charset="-78"/>
              </a:rPr>
              <a:t>نکات مهم در خصوص سامانه</a:t>
            </a:r>
          </a:p>
          <a:p>
            <a:pPr marL="342900" indent="-342900" algn="r" rtl="1">
              <a:buFont typeface="+mj-lt"/>
              <a:buAutoNum type="arabicPeriod"/>
            </a:pPr>
            <a:r>
              <a:rPr lang="fa-IR" sz="3200" dirty="0" smtClean="0">
                <a:cs typeface="B Nazanin" panose="00000400000000000000" pitchFamily="2" charset="-78"/>
              </a:rPr>
              <a:t>پس از ثبت درخواست یک کد رهگیری صادر می شود.</a:t>
            </a:r>
          </a:p>
          <a:p>
            <a:pPr marL="342900" indent="-342900" algn="r" rtl="1">
              <a:buFont typeface="+mj-lt"/>
              <a:buAutoNum type="arabicPeriod"/>
            </a:pPr>
            <a:r>
              <a:rPr lang="fa-IR" sz="3200" dirty="0" smtClean="0">
                <a:cs typeface="B Nazanin" panose="00000400000000000000" pitchFamily="2" charset="-78"/>
              </a:rPr>
              <a:t>در بخش پیگیری در خواست سامانه، می توان با استفاده از کد رهگیری، اقدامات انجام شده بر روی درخواست مورد نظر را مشاهده نمود. </a:t>
            </a:r>
            <a:endParaRPr lang="fa-IR" sz="2400" dirty="0">
              <a:cs typeface="B Nazanin" panose="00000400000000000000" pitchFamily="2" charset="-78"/>
            </a:endParaRPr>
          </a:p>
          <a:p>
            <a:pPr marL="342900" indent="-342900" algn="r" rtl="1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2380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fa-IR" dirty="0">
                <a:cs typeface="B Nazanin" panose="00000400000000000000" pitchFamily="2" charset="-78"/>
              </a:rPr>
              <a:t>سامانه </a:t>
            </a:r>
            <a:r>
              <a:rPr lang="fa-IR" dirty="0" smtClean="0">
                <a:cs typeface="B Nazanin" panose="00000400000000000000" pitchFamily="2" charset="-78"/>
              </a:rPr>
              <a:t>فرصت مطالعاتی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706627" y="3171905"/>
            <a:ext cx="6183085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2400" b="1" dirty="0" smtClean="0">
                <a:solidFill>
                  <a:schemeClr val="bg1"/>
                </a:solidFill>
                <a:cs typeface="B Nazanin" panose="00000400000000000000" pitchFamily="2" charset="-78"/>
              </a:rPr>
              <a:t>مراحل استفاده از سامانه</a:t>
            </a:r>
          </a:p>
          <a:p>
            <a:pPr algn="r" rtl="1"/>
            <a:endParaRPr lang="fa-IR" dirty="0" smtClean="0"/>
          </a:p>
          <a:p>
            <a:pPr algn="r" rtl="1"/>
            <a:r>
              <a:rPr lang="fa-IR" sz="2800" dirty="0" smtClean="0">
                <a:cs typeface="B Nazanin" panose="00000400000000000000" pitchFamily="2" charset="-78"/>
              </a:rPr>
              <a:t>با حساب کاربری که در سامانه </a:t>
            </a:r>
            <a:r>
              <a:rPr lang="fa-IR" sz="2800" dirty="0">
                <a:cs typeface="B Nazanin" panose="00000400000000000000" pitchFamily="2" charset="-78"/>
              </a:rPr>
              <a:t>شرکت در </a:t>
            </a:r>
            <a:r>
              <a:rPr lang="fa-IR" sz="2800" dirty="0" smtClean="0">
                <a:cs typeface="B Nazanin" panose="00000400000000000000" pitchFamily="2" charset="-78"/>
              </a:rPr>
              <a:t>کنفرانس‌های بین‌المللی دارید می‌توانید وارد این سامانه شوید.</a:t>
            </a:r>
            <a:endParaRPr lang="en-US" sz="2800" dirty="0">
              <a:cs typeface="B Nazanin" panose="00000400000000000000" pitchFamily="2" charset="-78"/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118" y="2296249"/>
            <a:ext cx="5165395" cy="4093665"/>
          </a:xfrm>
        </p:spPr>
      </p:pic>
    </p:spTree>
    <p:extLst>
      <p:ext uri="{BB962C8B-B14F-4D97-AF65-F5344CB8AC3E}">
        <p14:creationId xmlns:p14="http://schemas.microsoft.com/office/powerpoint/2010/main" val="1587117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fa-IR" dirty="0">
                <a:cs typeface="B Nazanin" panose="00000400000000000000" pitchFamily="2" charset="-78"/>
              </a:rPr>
              <a:t>سامانه فرصت </a:t>
            </a:r>
            <a:r>
              <a:rPr lang="fa-IR" dirty="0" smtClean="0">
                <a:cs typeface="B Nazanin" panose="00000400000000000000" pitchFamily="2" charset="-78"/>
              </a:rPr>
              <a:t>مطالعاتی -  ادامه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-69018" y="2514601"/>
            <a:ext cx="10624457" cy="326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3600" b="1" dirty="0" smtClean="0">
                <a:solidFill>
                  <a:schemeClr val="bg1"/>
                </a:solidFill>
                <a:cs typeface="B Nazanin" panose="00000400000000000000" pitchFamily="2" charset="-78"/>
              </a:rPr>
              <a:t>مدارک مورد نظر برای ثبت درخواست در سامانه</a:t>
            </a:r>
          </a:p>
          <a:p>
            <a:pPr marL="342900" indent="-342900" algn="r" rtl="1">
              <a:buFont typeface="+mj-lt"/>
              <a:buAutoNum type="arabicPeriod"/>
            </a:pPr>
            <a:r>
              <a:rPr lang="fa-IR" sz="3200" dirty="0" smtClean="0">
                <a:cs typeface="B Nazanin" panose="00000400000000000000" pitchFamily="2" charset="-78"/>
              </a:rPr>
              <a:t>نامه </a:t>
            </a:r>
            <a:r>
              <a:rPr lang="fa-IR" sz="3200" dirty="0">
                <a:cs typeface="B Nazanin" panose="00000400000000000000" pitchFamily="2" charset="-78"/>
              </a:rPr>
              <a:t>درخواست دانشگاه با امضاء ریاست محترم دانشگاه</a:t>
            </a:r>
            <a:endParaRPr lang="fa-IR" sz="3200" dirty="0" smtClean="0">
              <a:cs typeface="B Nazanin" panose="00000400000000000000" pitchFamily="2" charset="-78"/>
            </a:endParaRPr>
          </a:p>
          <a:p>
            <a:pPr marL="342900" indent="-342900" algn="r" rtl="1">
              <a:buFont typeface="+mj-lt"/>
              <a:buAutoNum type="arabicPeriod"/>
            </a:pPr>
            <a:r>
              <a:rPr lang="fa-IR" sz="3200" dirty="0">
                <a:cs typeface="B Nazanin" panose="00000400000000000000" pitchFamily="2" charset="-78"/>
              </a:rPr>
              <a:t>فرم درخواست مجوز</a:t>
            </a:r>
            <a:endParaRPr lang="de-DE" sz="3200" dirty="0" smtClean="0">
              <a:cs typeface="B Nazanin" panose="00000400000000000000" pitchFamily="2" charset="-78"/>
            </a:endParaRPr>
          </a:p>
          <a:p>
            <a:pPr marL="342900" indent="-342900" algn="r" rtl="1">
              <a:buFont typeface="+mj-lt"/>
              <a:buAutoNum type="arabicPeriod"/>
            </a:pPr>
            <a:r>
              <a:rPr lang="fa-IR" sz="3200" dirty="0">
                <a:cs typeface="B Nazanin" panose="00000400000000000000" pitchFamily="2" charset="-78"/>
              </a:rPr>
              <a:t>فرم کارگروه داخلی سفرهای خارجی شماره(2</a:t>
            </a:r>
            <a:r>
              <a:rPr lang="fa-IR" sz="3200" dirty="0" smtClean="0">
                <a:cs typeface="B Nazanin" panose="00000400000000000000" pitchFamily="2" charset="-78"/>
              </a:rPr>
              <a:t>)</a:t>
            </a:r>
            <a:endParaRPr lang="de-DE" sz="3200" dirty="0" smtClean="0">
              <a:cs typeface="B Nazanin" panose="00000400000000000000" pitchFamily="2" charset="-78"/>
            </a:endParaRPr>
          </a:p>
          <a:p>
            <a:pPr marL="342900" indent="-342900" algn="r" rtl="1">
              <a:buFont typeface="+mj-lt"/>
              <a:buAutoNum type="arabicPeriod"/>
            </a:pPr>
            <a:r>
              <a:rPr lang="fa-IR" sz="3200" dirty="0">
                <a:cs typeface="B Nazanin" panose="00000400000000000000" pitchFamily="2" charset="-78"/>
              </a:rPr>
              <a:t>نامه پذیرش دانشگاه مقصد</a:t>
            </a:r>
            <a:endParaRPr lang="de-DE" sz="3200" dirty="0" smtClean="0">
              <a:cs typeface="B Nazanin" panose="00000400000000000000" pitchFamily="2" charset="-78"/>
            </a:endParaRPr>
          </a:p>
          <a:p>
            <a:pPr marL="342900" indent="-342900" algn="r" rtl="1">
              <a:buFont typeface="+mj-lt"/>
              <a:buAutoNum type="arabicPeriod"/>
            </a:pPr>
            <a:endParaRPr lang="fa-IR" sz="2400" dirty="0">
              <a:cs typeface="B Nazanin" panose="00000400000000000000" pitchFamily="2" charset="-78"/>
            </a:endParaRPr>
          </a:p>
          <a:p>
            <a:pPr marL="342900" indent="-342900" algn="r" rtl="1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9558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fa-IR" dirty="0">
                <a:cs typeface="B Nazanin" panose="00000400000000000000" pitchFamily="2" charset="-78"/>
              </a:rPr>
              <a:t>سامانه فرصت مطالعاتی -  ادامه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-69018" y="2514601"/>
            <a:ext cx="10624457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3200" dirty="0" smtClean="0">
                <a:solidFill>
                  <a:schemeClr val="bg1"/>
                </a:solidFill>
                <a:cs typeface="B Nazanin" panose="00000400000000000000" pitchFamily="2" charset="-78"/>
              </a:rPr>
              <a:t>نکات مهم در خصوص سامانه</a:t>
            </a:r>
          </a:p>
          <a:p>
            <a:pPr marL="342900" indent="-342900" algn="r" rtl="1">
              <a:buFont typeface="+mj-lt"/>
              <a:buAutoNum type="arabicPeriod"/>
            </a:pPr>
            <a:r>
              <a:rPr lang="fa-IR" sz="3200" dirty="0" smtClean="0">
                <a:cs typeface="B Nazanin" panose="00000400000000000000" pitchFamily="2" charset="-78"/>
              </a:rPr>
              <a:t>پس از ثبت درخواست یک کد رهگیری صادر می شود.</a:t>
            </a:r>
          </a:p>
          <a:p>
            <a:pPr marL="342900" indent="-342900" algn="r" rtl="1">
              <a:buFont typeface="+mj-lt"/>
              <a:buAutoNum type="arabicPeriod"/>
            </a:pPr>
            <a:r>
              <a:rPr lang="fa-IR" sz="3200" dirty="0" smtClean="0">
                <a:cs typeface="B Nazanin" panose="00000400000000000000" pitchFamily="2" charset="-78"/>
              </a:rPr>
              <a:t>در بخش پیگیری در خواست سامانه، می توان با استفاده از کد رهگیری، اقدامات انجام شده بر روی درخواست مورد نظر را مشاهده نمود. </a:t>
            </a:r>
            <a:endParaRPr lang="fa-IR" sz="2400" dirty="0">
              <a:cs typeface="B Nazanin" panose="00000400000000000000" pitchFamily="2" charset="-78"/>
            </a:endParaRPr>
          </a:p>
          <a:p>
            <a:pPr marL="342900" indent="-342900" algn="r" rtl="1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6958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fa-IR" dirty="0">
                <a:cs typeface="B Nazanin" panose="00000400000000000000" pitchFamily="2" charset="-78"/>
              </a:rPr>
              <a:t>سامانه حمايت از نخبگان </a:t>
            </a:r>
            <a:endParaRPr lang="en-US" dirty="0">
              <a:cs typeface="B Nazanin" panose="000004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51418" y="2780219"/>
            <a:ext cx="5846873" cy="3592872"/>
          </a:xfrm>
        </p:spPr>
        <p:txBody>
          <a:bodyPr>
            <a:normAutofit/>
          </a:bodyPr>
          <a:lstStyle/>
          <a:p>
            <a:pPr algn="r"/>
            <a:endParaRPr lang="fa-IR" sz="3200" dirty="0" smtClean="0"/>
          </a:p>
          <a:p>
            <a:pPr algn="r"/>
            <a:endParaRPr lang="fa-IR" sz="3200" dirty="0"/>
          </a:p>
          <a:p>
            <a:pPr marL="0" indent="0" algn="r" rtl="1">
              <a:buNone/>
            </a:pPr>
            <a:r>
              <a:rPr lang="fa-IR" sz="3200" dirty="0">
                <a:cs typeface="B Nazanin" panose="00000400000000000000" pitchFamily="2" charset="-78"/>
              </a:rPr>
              <a:t>آدرس </a:t>
            </a:r>
            <a:r>
              <a:rPr lang="fa-IR" sz="3200" dirty="0" smtClean="0">
                <a:cs typeface="B Nazanin" panose="00000400000000000000" pitchFamily="2" charset="-78"/>
              </a:rPr>
              <a:t>سایت:</a:t>
            </a:r>
          </a:p>
          <a:p>
            <a:pPr marL="0" indent="0" algn="r" rtl="1">
              <a:buNone/>
            </a:pPr>
            <a:endParaRPr lang="fa-IR" sz="3200" dirty="0" smtClean="0">
              <a:cs typeface="B Nazanin" panose="00000400000000000000" pitchFamily="2" charset="-78"/>
            </a:endParaRPr>
          </a:p>
          <a:p>
            <a:pPr marL="0" indent="0" rtl="1">
              <a:buNone/>
            </a:pPr>
            <a:r>
              <a:rPr lang="en-US" sz="3200" b="1" dirty="0">
                <a:solidFill>
                  <a:schemeClr val="bg1"/>
                </a:solidFill>
                <a:cs typeface="B Nazanin" panose="00000400000000000000" pitchFamily="2" charset="-78"/>
              </a:rPr>
              <a:t>https://</a:t>
            </a:r>
            <a:r>
              <a:rPr lang="en-US" sz="3200" b="1" dirty="0" smtClean="0">
                <a:solidFill>
                  <a:schemeClr val="bg1"/>
                </a:solidFill>
                <a:cs typeface="B Nazanin" panose="00000400000000000000" pitchFamily="2" charset="-78"/>
              </a:rPr>
              <a:t>cisc.msrt.ir</a:t>
            </a:r>
            <a:endParaRPr lang="en-US" sz="3200" b="1" dirty="0">
              <a:solidFill>
                <a:schemeClr val="bg1"/>
              </a:solidFill>
              <a:cs typeface="B Nazanin" panose="00000400000000000000" pitchFamily="2" charset="-78"/>
            </a:endParaRPr>
          </a:p>
          <a:p>
            <a:pPr marL="0" indent="0" algn="r">
              <a:buNone/>
            </a:pPr>
            <a:endParaRPr lang="en-US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62554"/>
            <a:ext cx="6053002" cy="3791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3988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881" y="2046881"/>
            <a:ext cx="6068666" cy="466388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530369" y="999897"/>
            <a:ext cx="388600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a-IR" sz="3200" dirty="0" smtClean="0">
                <a:cs typeface="B Nazanin" panose="00000400000000000000" pitchFamily="2" charset="-78"/>
              </a:rPr>
              <a:t>روند برنامه حمايت </a:t>
            </a:r>
            <a:r>
              <a:rPr lang="fa-IR" sz="3200" dirty="0">
                <a:cs typeface="B Nazanin" panose="00000400000000000000" pitchFamily="2" charset="-78"/>
              </a:rPr>
              <a:t>از نخبگان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420371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fa-IR" b="1" dirty="0">
                <a:cs typeface="B Nazanin" panose="00000400000000000000" pitchFamily="2" charset="-78"/>
              </a:rPr>
              <a:t>سامانه </a:t>
            </a:r>
            <a:r>
              <a:rPr lang="fa-IR" b="1" dirty="0" smtClean="0">
                <a:cs typeface="B Nazanin" panose="00000400000000000000" pitchFamily="2" charset="-78"/>
              </a:rPr>
              <a:t>طوبي- مركز مطالعات و همكاري هاي علمي بين المللي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18655" y="3156508"/>
            <a:ext cx="11651927" cy="1249238"/>
          </a:xfrm>
        </p:spPr>
        <p:txBody>
          <a:bodyPr>
            <a:noAutofit/>
          </a:bodyPr>
          <a:lstStyle/>
          <a:p>
            <a:pPr algn="just" rtl="1"/>
            <a:r>
              <a:rPr lang="fa-IR" sz="2800" b="1" dirty="0">
                <a:cs typeface="B Nazanin" panose="00000400000000000000" pitchFamily="2" charset="-78"/>
              </a:rPr>
              <a:t>ثبت </a:t>
            </a:r>
            <a:r>
              <a:rPr lang="fa-IR" sz="2800" b="1" dirty="0" smtClean="0">
                <a:cs typeface="B Nazanin" panose="00000400000000000000" pitchFamily="2" charset="-78"/>
              </a:rPr>
              <a:t>آنلاين آمار و اطلاعات مربوط به شاخص </a:t>
            </a:r>
            <a:r>
              <a:rPr lang="fa-IR" sz="2800" b="1" dirty="0">
                <a:cs typeface="B Nazanin" panose="00000400000000000000" pitchFamily="2" charset="-78"/>
              </a:rPr>
              <a:t>های ارزیابی فعالیت های علمی بین المللی مراکز آموزش عالی کشور برای پنجمین سال </a:t>
            </a:r>
            <a:r>
              <a:rPr lang="fa-IR" sz="2800" b="1" dirty="0" smtClean="0">
                <a:cs typeface="B Nazanin" panose="00000400000000000000" pitchFamily="2" charset="-78"/>
              </a:rPr>
              <a:t>متوالی</a:t>
            </a:r>
            <a:endParaRPr lang="en-US" sz="2800" b="1" dirty="0" smtClean="0">
              <a:cs typeface="B Nazanin" panose="00000400000000000000" pitchFamily="2" charset="-78"/>
            </a:endParaRPr>
          </a:p>
          <a:p>
            <a:pPr algn="just" rtl="1"/>
            <a:endParaRPr lang="fa-IR" sz="2800" b="1" dirty="0" smtClean="0">
              <a:cs typeface="B Nazanin" panose="00000400000000000000" pitchFamily="2" charset="-78"/>
            </a:endParaRPr>
          </a:p>
          <a:p>
            <a:pPr algn="just" rtl="1"/>
            <a:endParaRPr lang="fa-IR" sz="2800" b="1" dirty="0">
              <a:cs typeface="B Nazanin" panose="00000400000000000000" pitchFamily="2" charset="-78"/>
            </a:endParaRPr>
          </a:p>
          <a:p>
            <a:pPr algn="just" rtl="1"/>
            <a:r>
              <a:rPr lang="fa-IR" sz="2800" b="1" dirty="0" smtClean="0">
                <a:cs typeface="B Nazanin" panose="00000400000000000000" pitchFamily="2" charset="-78"/>
              </a:rPr>
              <a:t>نشانی سایت طوبی :    </a:t>
            </a:r>
            <a:r>
              <a:rPr lang="en-US" sz="2800" b="1" dirty="0">
                <a:cs typeface="B Nazanin" panose="00000400000000000000" pitchFamily="2" charset="-78"/>
              </a:rPr>
              <a:t>http://tuba.cissc.ir</a:t>
            </a:r>
          </a:p>
        </p:txBody>
      </p:sp>
    </p:spTree>
    <p:extLst>
      <p:ext uri="{BB962C8B-B14F-4D97-AF65-F5344CB8AC3E}">
        <p14:creationId xmlns:p14="http://schemas.microsoft.com/office/powerpoint/2010/main" val="26145861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fa-IR" b="1" dirty="0">
                <a:cs typeface="B Nazanin" panose="00000400000000000000" pitchFamily="2" charset="-78"/>
              </a:rPr>
              <a:t>سامانه </a:t>
            </a:r>
            <a:r>
              <a:rPr lang="fa-IR" b="1" dirty="0" smtClean="0">
                <a:cs typeface="B Nazanin" panose="00000400000000000000" pitchFamily="2" charset="-78"/>
              </a:rPr>
              <a:t>طوبي- </a:t>
            </a:r>
            <a:r>
              <a:rPr lang="fa-IR" dirty="0">
                <a:cs typeface="B Nazanin" panose="00000400000000000000" pitchFamily="2" charset="-78"/>
              </a:rPr>
              <a:t>ادامه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64509"/>
            <a:ext cx="6636327" cy="449349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4441" y="2326410"/>
            <a:ext cx="4770468" cy="4531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23216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fa-IR" dirty="0">
                <a:cs typeface="B Nazanin" panose="00000400000000000000" pitchFamily="2" charset="-78"/>
              </a:rPr>
              <a:t>سامانه </a:t>
            </a:r>
            <a:r>
              <a:rPr lang="fa-IR" dirty="0" smtClean="0">
                <a:cs typeface="B Nazanin" panose="00000400000000000000" pitchFamily="2" charset="-78"/>
              </a:rPr>
              <a:t>های در دست اجرا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-69018" y="2514601"/>
            <a:ext cx="1062445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4800" dirty="0" smtClean="0">
                <a:cs typeface="B Nazanin" panose="00000400000000000000" pitchFamily="2" charset="-78"/>
              </a:rPr>
              <a:t>سامانه اخذ مجوز کنفرانس های بین المللی</a:t>
            </a:r>
            <a:endParaRPr lang="fa-IR" sz="4000" dirty="0">
              <a:cs typeface="B Nazanin" panose="00000400000000000000" pitchFamily="2" charset="-78"/>
            </a:endParaRPr>
          </a:p>
          <a:p>
            <a:pPr marL="342900" indent="-342900" algn="r" rtl="1">
              <a:buFont typeface="+mj-lt"/>
              <a:buAutoNum type="arabicPeriod"/>
            </a:pP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2785" y="3470415"/>
            <a:ext cx="4765979" cy="3171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088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26028" y="696685"/>
            <a:ext cx="818605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4000" dirty="0" smtClean="0">
                <a:cs typeface="B Nazanin" panose="00000400000000000000" pitchFamily="2" charset="-78"/>
              </a:rPr>
              <a:t>در صورت نیاز به هرگونه  اطلاعات در خصوص سامانه های فوق با تلفن های زیر تماس بگیرید:</a:t>
            </a:r>
            <a:endParaRPr lang="en-US" sz="4000" dirty="0">
              <a:cs typeface="B Nazanin" panose="00000400000000000000" pitchFamily="2" charset="-7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45127" y="2203862"/>
            <a:ext cx="10178143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fa-IR" sz="2400" dirty="0" smtClean="0">
                <a:cs typeface="B Nazanin" panose="00000400000000000000" pitchFamily="2" charset="-78"/>
              </a:rPr>
              <a:t>سامانه سفرهای خارجی</a:t>
            </a:r>
          </a:p>
          <a:p>
            <a:pPr marL="742950" lvl="1" indent="-285750" algn="r" rtl="1">
              <a:buFont typeface="Arial" panose="020B0604020202020204" pitchFamily="34" charset="0"/>
              <a:buChar char="•"/>
            </a:pPr>
            <a:r>
              <a:rPr lang="fa-IR" sz="2400" dirty="0" smtClean="0">
                <a:solidFill>
                  <a:schemeClr val="bg1"/>
                </a:solidFill>
                <a:cs typeface="B Nazanin" panose="00000400000000000000" pitchFamily="2" charset="-78"/>
              </a:rPr>
              <a:t>جناب آقای خان‌محمدی  تلفن 82234284</a:t>
            </a:r>
          </a:p>
          <a:p>
            <a:pPr marL="742950" lvl="1" indent="-285750" algn="r" rtl="1">
              <a:buFont typeface="Arial" panose="020B0604020202020204" pitchFamily="34" charset="0"/>
              <a:buChar char="•"/>
            </a:pPr>
            <a:r>
              <a:rPr lang="fa-IR" sz="2400" smtClean="0">
                <a:solidFill>
                  <a:schemeClr val="bg1"/>
                </a:solidFill>
                <a:cs typeface="B Nazanin" panose="00000400000000000000" pitchFamily="2" charset="-78"/>
              </a:rPr>
              <a:t>سركار خانم بهاري  تلفن 82234221</a:t>
            </a:r>
            <a:endParaRPr lang="fa-IR" sz="2400" dirty="0" smtClean="0">
              <a:solidFill>
                <a:schemeClr val="bg1"/>
              </a:solidFill>
              <a:cs typeface="B Nazanin" panose="00000400000000000000" pitchFamily="2" charset="-78"/>
            </a:endParaRP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fa-IR" sz="2400" dirty="0" smtClean="0">
                <a:cs typeface="B Nazanin" panose="00000400000000000000" pitchFamily="2" charset="-78"/>
              </a:rPr>
              <a:t>سامانه ثبت نام مهمانان خارجی</a:t>
            </a:r>
          </a:p>
          <a:p>
            <a:pPr marL="742950" lvl="1" indent="-285750" algn="r" rtl="1">
              <a:buFont typeface="Arial" panose="020B0604020202020204" pitchFamily="34" charset="0"/>
              <a:buChar char="•"/>
            </a:pPr>
            <a:r>
              <a:rPr lang="fa-IR" sz="2400" dirty="0" smtClean="0">
                <a:solidFill>
                  <a:schemeClr val="bg1"/>
                </a:solidFill>
                <a:cs typeface="B Nazanin" panose="00000400000000000000" pitchFamily="2" charset="-78"/>
              </a:rPr>
              <a:t>سرکار خانم شهریاری تلفن 82234274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fa-IR" sz="2400" dirty="0" smtClean="0">
                <a:cs typeface="B Nazanin" panose="00000400000000000000" pitchFamily="2" charset="-78"/>
              </a:rPr>
              <a:t>سامانه حمايت از نخبگان</a:t>
            </a:r>
          </a:p>
          <a:p>
            <a:pPr marL="742950" lvl="1" indent="-285750" algn="r" rtl="1">
              <a:buFont typeface="Arial" panose="020B0604020202020204" pitchFamily="34" charset="0"/>
              <a:buChar char="•"/>
            </a:pPr>
            <a:r>
              <a:rPr lang="fa-IR" sz="2400" dirty="0" smtClean="0">
                <a:solidFill>
                  <a:schemeClr val="bg1"/>
                </a:solidFill>
                <a:cs typeface="B Nazanin" panose="00000400000000000000" pitchFamily="2" charset="-78"/>
              </a:rPr>
              <a:t>سرکار خانم فرجندی  تلفن 82234238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fa-IR" sz="2400" dirty="0">
                <a:cs typeface="B Nazanin" panose="00000400000000000000" pitchFamily="2" charset="-78"/>
              </a:rPr>
              <a:t>سامانه </a:t>
            </a:r>
            <a:r>
              <a:rPr lang="fa-IR" sz="2400" dirty="0" smtClean="0">
                <a:cs typeface="B Nazanin" panose="00000400000000000000" pitchFamily="2" charset="-78"/>
              </a:rPr>
              <a:t>طوبي</a:t>
            </a:r>
            <a:endParaRPr lang="fa-IR" sz="2400" dirty="0">
              <a:cs typeface="B Nazanin" panose="00000400000000000000" pitchFamily="2" charset="-78"/>
            </a:endParaRPr>
          </a:p>
          <a:p>
            <a:pPr marL="742950" lvl="1" indent="-285750" algn="r" rtl="1">
              <a:buFont typeface="Arial" panose="020B0604020202020204" pitchFamily="34" charset="0"/>
              <a:buChar char="•"/>
            </a:pPr>
            <a:r>
              <a:rPr lang="fa-IR" sz="2400" dirty="0">
                <a:solidFill>
                  <a:schemeClr val="bg1"/>
                </a:solidFill>
                <a:cs typeface="B Nazanin" panose="00000400000000000000" pitchFamily="2" charset="-78"/>
              </a:rPr>
              <a:t>سرکار خانم </a:t>
            </a:r>
            <a:r>
              <a:rPr lang="fa-IR" sz="2400" dirty="0" smtClean="0">
                <a:solidFill>
                  <a:schemeClr val="bg1"/>
                </a:solidFill>
                <a:cs typeface="B Nazanin" panose="00000400000000000000" pitchFamily="2" charset="-78"/>
              </a:rPr>
              <a:t>دكتر صلواتي  تلفن 88919894 داخلي 110 </a:t>
            </a:r>
            <a:r>
              <a:rPr lang="fa-IR" sz="2400" dirty="0" smtClean="0"/>
              <a:t> 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fa-IR" sz="2400" dirty="0" smtClean="0">
                <a:cs typeface="B Nazanin" panose="00000400000000000000" pitchFamily="2" charset="-78"/>
              </a:rPr>
              <a:t>سامانه </a:t>
            </a:r>
            <a:r>
              <a:rPr lang="fa-IR" sz="2400" dirty="0">
                <a:cs typeface="B Nazanin" panose="00000400000000000000" pitchFamily="2" charset="-78"/>
              </a:rPr>
              <a:t>اخذ مجوز کنفرانس های بین المللی</a:t>
            </a:r>
          </a:p>
          <a:p>
            <a:pPr marL="742950" lvl="1" indent="-285750" algn="r" rtl="1">
              <a:buFont typeface="Arial" panose="020B0604020202020204" pitchFamily="34" charset="0"/>
              <a:buChar char="•"/>
            </a:pPr>
            <a:r>
              <a:rPr lang="fa-IR" sz="2400" dirty="0">
                <a:solidFill>
                  <a:schemeClr val="bg1"/>
                </a:solidFill>
                <a:cs typeface="B Nazanin" panose="00000400000000000000" pitchFamily="2" charset="-78"/>
              </a:rPr>
              <a:t>سرکار خانم فرجندی  تلفن </a:t>
            </a:r>
            <a:r>
              <a:rPr lang="fa-IR" sz="2400" dirty="0" smtClean="0">
                <a:solidFill>
                  <a:schemeClr val="bg1"/>
                </a:solidFill>
                <a:cs typeface="B Nazanin" panose="00000400000000000000" pitchFamily="2" charset="-78"/>
              </a:rPr>
              <a:t>82234238</a:t>
            </a:r>
            <a:endParaRPr lang="en-US" sz="2400" dirty="0">
              <a:solidFill>
                <a:schemeClr val="bg1"/>
              </a:solidFill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66677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03714" y="1698172"/>
            <a:ext cx="64987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sz="7200" dirty="0" smtClean="0">
                <a:cs typeface="B Nazanin" panose="00000400000000000000" pitchFamily="2" charset="-78"/>
              </a:rPr>
              <a:t>با تشکر</a:t>
            </a:r>
            <a:endParaRPr lang="en-US" sz="7200" dirty="0"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36923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TM04033917[[fn=Berlin]]</Template>
  <TotalTime>254</TotalTime>
  <Words>580</Words>
  <Application>Microsoft Office PowerPoint</Application>
  <PresentationFormat>Widescreen</PresentationFormat>
  <Paragraphs>90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Arial</vt:lpstr>
      <vt:lpstr>B Nazanin</vt:lpstr>
      <vt:lpstr>Times New Roman</vt:lpstr>
      <vt:lpstr>Trebuchet MS</vt:lpstr>
      <vt:lpstr>Berlin</vt:lpstr>
      <vt:lpstr>به نام خدا</vt:lpstr>
      <vt:lpstr>سامانه هاي مركز همكاري هاي علمي بين المللي</vt:lpstr>
      <vt:lpstr>سامانه‌های فعال در مرکز همکاری‌های علمی بین‌المللی  </vt:lpstr>
      <vt:lpstr>سامانه روادید مهمانان خارجی</vt:lpstr>
      <vt:lpstr>PowerPoint Presentation</vt:lpstr>
      <vt:lpstr>سامانه روادید مهمانان خارجی</vt:lpstr>
      <vt:lpstr>سامانه روادید مهمانان خارجی</vt:lpstr>
      <vt:lpstr>سامانه‌های فعال در مرکز همکاری‌های علمی بین‌المللی </vt:lpstr>
      <vt:lpstr>سامانه‌های فعال در مرکز همکاری‌های علمی بین‌المللی  </vt:lpstr>
      <vt:lpstr>سامانه شرکت در کنفرانس‌های بین‌المللی  -  ادامه</vt:lpstr>
      <vt:lpstr>سامانه شرکت در کنفرانس‌های بین‌المللی  -  ادامه</vt:lpstr>
      <vt:lpstr>سامانه فرصت مطالعاتی</vt:lpstr>
      <vt:lpstr>سامانه فرصت مطالعاتی -  ادامه</vt:lpstr>
      <vt:lpstr>سامانه فرصت مطالعاتی -  ادامه</vt:lpstr>
      <vt:lpstr>سامانه حمايت از نخبگان </vt:lpstr>
      <vt:lpstr>PowerPoint Presentation</vt:lpstr>
      <vt:lpstr>سامانه طوبي- مركز مطالعات و همكاري هاي علمي بين المللي</vt:lpstr>
      <vt:lpstr>سامانه طوبي- ادامه</vt:lpstr>
      <vt:lpstr>سامانه های در دست اجرا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سامانه های مرکز همکاری های علمی بین المللی  وزارت علوم، تحقیقات و فناوری</dc:title>
  <dc:creator>Hadi Mohammadzadeh</dc:creator>
  <cp:lastModifiedBy>Ataollah Kouhian</cp:lastModifiedBy>
  <cp:revision>61</cp:revision>
  <cp:lastPrinted>2019-12-09T07:54:09Z</cp:lastPrinted>
  <dcterms:created xsi:type="dcterms:W3CDTF">2019-12-07T12:15:19Z</dcterms:created>
  <dcterms:modified xsi:type="dcterms:W3CDTF">2019-12-10T06:17:41Z</dcterms:modified>
</cp:coreProperties>
</file>