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84" r:id="rId4"/>
    <p:sldId id="286" r:id="rId5"/>
    <p:sldId id="285" r:id="rId6"/>
    <p:sldId id="287" r:id="rId7"/>
    <p:sldId id="28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72" r:id="rId16"/>
    <p:sldId id="273" r:id="rId17"/>
    <p:sldId id="281" r:id="rId18"/>
    <p:sldId id="282" r:id="rId19"/>
    <p:sldId id="269" r:id="rId20"/>
    <p:sldId id="265" r:id="rId21"/>
    <p:sldId id="266" r:id="rId2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2019/12/10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b="1" dirty="0" smtClean="0">
                <a:cs typeface="B Nazanin" panose="00000400000000000000" pitchFamily="2" charset="-78"/>
              </a:rPr>
              <a:t>به نام خدا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000" b="1" dirty="0">
                <a:cs typeface="B Nazanin" panose="00000400000000000000" pitchFamily="2" charset="-78"/>
              </a:rPr>
              <a:t>سامانه‌های مرکز همکاری‎های علمی بین‌المللی </a:t>
            </a:r>
            <a:br>
              <a:rPr lang="fa-IR" sz="4000" b="1" dirty="0">
                <a:cs typeface="B Nazanin" panose="00000400000000000000" pitchFamily="2" charset="-78"/>
              </a:rPr>
            </a:br>
            <a:r>
              <a:rPr lang="fa-IR" sz="4000" b="1" dirty="0">
                <a:cs typeface="B Nazanin" panose="00000400000000000000" pitchFamily="2" charset="-78"/>
              </a:rPr>
              <a:t>وزارت علوم، تحقیقات و </a:t>
            </a:r>
            <a:r>
              <a:rPr lang="fa-IR" sz="4000" b="1" dirty="0" smtClean="0">
                <a:cs typeface="B Nazanin" panose="00000400000000000000" pitchFamily="2" charset="-78"/>
              </a:rPr>
              <a:t>فناوری</a:t>
            </a:r>
          </a:p>
          <a:p>
            <a:pPr marL="0" indent="0" algn="ctr" rtl="1">
              <a:buNone/>
            </a:pPr>
            <a:endParaRPr lang="fa-IR" sz="4000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02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سامانه شرکت در </a:t>
            </a:r>
            <a:r>
              <a:rPr lang="fa-IR" dirty="0" smtClean="0">
                <a:cs typeface="B Nazanin" panose="00000400000000000000" pitchFamily="2" charset="-78"/>
              </a:rPr>
              <a:t>کنفرانس‌های بین‌المللی</a:t>
            </a:r>
            <a:r>
              <a:rPr lang="de-DE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-  ادامه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9018" y="2514601"/>
            <a:ext cx="1062445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مدارک مورد نظر برای ثبت درخواست در سامانه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نامه در خواست دانشگاه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خلاصه مقاله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گواهی پذیرش مقاله از کنفرانس مربوطه</a:t>
            </a:r>
          </a:p>
          <a:p>
            <a:pPr marL="342900" indent="-342900" algn="r" rtl="1">
              <a:buFont typeface="+mj-lt"/>
              <a:buAutoNum type="arabicPeriod"/>
            </a:pPr>
            <a:endParaRPr lang="fa-IR" sz="24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سامانه شرکت در </a:t>
            </a:r>
            <a:r>
              <a:rPr lang="fa-IR" dirty="0" smtClean="0">
                <a:cs typeface="B Nazanin" panose="00000400000000000000" pitchFamily="2" charset="-78"/>
              </a:rPr>
              <a:t>کنفرانس‌های بین‌المللی</a:t>
            </a:r>
            <a:r>
              <a:rPr lang="de-DE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-  ادامه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9018" y="2514601"/>
            <a:ext cx="1062445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نکات مهم در خصوص سامانه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پس از ثبت درخواست یک کد رهگیری صادر می شود.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در بخش پیگیری در خواست سامانه، می توان با استفاده از کد رهگیری، اقدامات انجام شده بر روی درخواست مورد نظر را مشاهده نمود. </a:t>
            </a:r>
            <a:endParaRPr lang="fa-IR" sz="24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سامانه </a:t>
            </a:r>
            <a:r>
              <a:rPr lang="fa-IR" dirty="0" smtClean="0">
                <a:cs typeface="B Nazanin" panose="00000400000000000000" pitchFamily="2" charset="-78"/>
              </a:rPr>
              <a:t>فرصت مطالعاتی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6627" y="3171905"/>
            <a:ext cx="61830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مراحل استفاده از سامانه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با حساب کاربری که در سامانه </a:t>
            </a:r>
            <a:r>
              <a:rPr lang="fa-IR" sz="2800" dirty="0">
                <a:cs typeface="B Nazanin" panose="00000400000000000000" pitchFamily="2" charset="-78"/>
              </a:rPr>
              <a:t>شرکت در </a:t>
            </a:r>
            <a:r>
              <a:rPr lang="fa-IR" sz="2800" dirty="0" smtClean="0">
                <a:cs typeface="B Nazanin" panose="00000400000000000000" pitchFamily="2" charset="-78"/>
              </a:rPr>
              <a:t>کنفرانس‌های بین‌المللی دارید می‌توانید وارد این سامانه شوید.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2296249"/>
            <a:ext cx="5165395" cy="4093665"/>
          </a:xfrm>
        </p:spPr>
      </p:pic>
    </p:spTree>
    <p:extLst>
      <p:ext uri="{BB962C8B-B14F-4D97-AF65-F5344CB8AC3E}">
        <p14:creationId xmlns:p14="http://schemas.microsoft.com/office/powerpoint/2010/main" val="15871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سامانه فرصت </a:t>
            </a:r>
            <a:r>
              <a:rPr lang="fa-IR" dirty="0" smtClean="0">
                <a:cs typeface="B Nazanin" panose="00000400000000000000" pitchFamily="2" charset="-78"/>
              </a:rPr>
              <a:t>مطالعاتی -  ادامه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9018" y="2514601"/>
            <a:ext cx="1062445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مدارک مورد نظر برای ثبت درخواست در سامانه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نامه </a:t>
            </a:r>
            <a:r>
              <a:rPr lang="fa-IR" sz="3200" dirty="0">
                <a:cs typeface="B Nazanin" panose="00000400000000000000" pitchFamily="2" charset="-78"/>
              </a:rPr>
              <a:t>درخواست دانشگاه با امضاء ریاست محترم دانشگاه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>
                <a:cs typeface="B Nazanin" panose="00000400000000000000" pitchFamily="2" charset="-78"/>
              </a:rPr>
              <a:t>فرم درخواست مجوز</a:t>
            </a:r>
            <a:endParaRPr lang="de-DE" sz="32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>
                <a:cs typeface="B Nazanin" panose="00000400000000000000" pitchFamily="2" charset="-78"/>
              </a:rPr>
              <a:t>فرم کارگروه داخلی سفرهای خارجی شماره(2</a:t>
            </a:r>
            <a:r>
              <a:rPr lang="fa-IR" sz="3200" dirty="0" smtClean="0">
                <a:cs typeface="B Nazanin" panose="00000400000000000000" pitchFamily="2" charset="-78"/>
              </a:rPr>
              <a:t>)</a:t>
            </a:r>
            <a:endParaRPr lang="de-DE" sz="32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>
                <a:cs typeface="B Nazanin" panose="00000400000000000000" pitchFamily="2" charset="-78"/>
              </a:rPr>
              <a:t>نامه پذیرش دانشگاه مقصد</a:t>
            </a:r>
            <a:endParaRPr lang="de-DE" sz="32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endParaRPr lang="fa-IR" sz="24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سامانه فرصت مطالعاتی -  ادامه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9018" y="2514601"/>
            <a:ext cx="1062445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نکات مهم در خصوص سامانه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پس از ثبت درخواست یک کد رهگیری صادر می شود.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 smtClean="0">
                <a:cs typeface="B Nazanin" panose="00000400000000000000" pitchFamily="2" charset="-78"/>
              </a:rPr>
              <a:t>در بخش پیگیری در خواست سامانه، می توان با استفاده از کد رهگیری، اقدامات انجام شده بر روی درخواست مورد نظر را مشاهده نمود. </a:t>
            </a:r>
            <a:endParaRPr lang="fa-IR" sz="24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سامانه حمايت از نخبگان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18" y="2780219"/>
            <a:ext cx="5846873" cy="3592872"/>
          </a:xfrm>
        </p:spPr>
        <p:txBody>
          <a:bodyPr>
            <a:normAutofit/>
          </a:bodyPr>
          <a:lstStyle/>
          <a:p>
            <a:pPr algn="r"/>
            <a:endParaRPr lang="fa-IR" sz="3200" dirty="0" smtClean="0"/>
          </a:p>
          <a:p>
            <a:pPr algn="r"/>
            <a:endParaRPr lang="fa-IR" sz="3200" dirty="0"/>
          </a:p>
          <a:p>
            <a:pPr marL="0" indent="0" algn="r" rtl="1">
              <a:buNone/>
            </a:pPr>
            <a:r>
              <a:rPr lang="fa-IR" sz="3200" dirty="0">
                <a:cs typeface="B Nazanin" panose="00000400000000000000" pitchFamily="2" charset="-78"/>
              </a:rPr>
              <a:t>آدرس </a:t>
            </a:r>
            <a:r>
              <a:rPr lang="fa-IR" sz="3200" dirty="0" smtClean="0">
                <a:cs typeface="B Nazanin" panose="00000400000000000000" pitchFamily="2" charset="-78"/>
              </a:rPr>
              <a:t>سایت:</a:t>
            </a:r>
          </a:p>
          <a:p>
            <a:pPr marL="0" indent="0" algn="r" rtl="1">
              <a:buNone/>
            </a:pPr>
            <a:endParaRPr lang="fa-IR" sz="3200" dirty="0" smtClean="0">
              <a:cs typeface="B Nazanin" panose="00000400000000000000" pitchFamily="2" charset="-78"/>
            </a:endParaRPr>
          </a:p>
          <a:p>
            <a:pPr marL="0" indent="0" rtl="1">
              <a:buNone/>
            </a:pPr>
            <a:r>
              <a:rPr lang="en-US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https://</a:t>
            </a:r>
            <a:r>
              <a:rPr lang="en-US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cisc.msrt.ir</a:t>
            </a:r>
            <a:endParaRPr 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554"/>
            <a:ext cx="6053002" cy="37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1" y="2046881"/>
            <a:ext cx="6068666" cy="4663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0369" y="999897"/>
            <a:ext cx="388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روند برنامه حمايت </a:t>
            </a:r>
            <a:r>
              <a:rPr lang="fa-IR" sz="3200" dirty="0">
                <a:cs typeface="B Nazanin" panose="00000400000000000000" pitchFamily="2" charset="-78"/>
              </a:rPr>
              <a:t>از نخبگان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03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سامانه </a:t>
            </a:r>
            <a:r>
              <a:rPr lang="fa-IR" b="1" dirty="0" smtClean="0">
                <a:cs typeface="B Nazanin" panose="00000400000000000000" pitchFamily="2" charset="-78"/>
              </a:rPr>
              <a:t>طوبي- مركز مطالعات و همكاري هاي علمي بين المللي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8655" y="3156508"/>
            <a:ext cx="11651927" cy="1249238"/>
          </a:xfrm>
        </p:spPr>
        <p:txBody>
          <a:bodyPr>
            <a:noAutofit/>
          </a:bodyPr>
          <a:lstStyle/>
          <a:p>
            <a:pPr algn="just" rtl="1"/>
            <a:r>
              <a:rPr lang="fa-IR" sz="2800" b="1" dirty="0">
                <a:cs typeface="B Nazanin" panose="00000400000000000000" pitchFamily="2" charset="-78"/>
              </a:rPr>
              <a:t>ثبت </a:t>
            </a:r>
            <a:r>
              <a:rPr lang="fa-IR" sz="2800" b="1" dirty="0" smtClean="0">
                <a:cs typeface="B Nazanin" panose="00000400000000000000" pitchFamily="2" charset="-78"/>
              </a:rPr>
              <a:t>آنلاين آمار و اطلاعات مربوط به شاخص </a:t>
            </a:r>
            <a:r>
              <a:rPr lang="fa-IR" sz="2800" b="1" dirty="0">
                <a:cs typeface="B Nazanin" panose="00000400000000000000" pitchFamily="2" charset="-78"/>
              </a:rPr>
              <a:t>های ارزیابی فعالیت های علمی بین المللی مراکز آموزش عالی کشور برای پنجمین سال </a:t>
            </a:r>
            <a:r>
              <a:rPr lang="fa-IR" sz="2800" b="1" dirty="0" smtClean="0">
                <a:cs typeface="B Nazanin" panose="00000400000000000000" pitchFamily="2" charset="-78"/>
              </a:rPr>
              <a:t>متوالی</a:t>
            </a:r>
            <a:endParaRPr lang="en-US" sz="2800" b="1" dirty="0" smtClean="0">
              <a:cs typeface="B Nazanin" panose="00000400000000000000" pitchFamily="2" charset="-78"/>
            </a:endParaRPr>
          </a:p>
          <a:p>
            <a:pPr algn="just" rtl="1"/>
            <a:endParaRPr lang="fa-IR" sz="2800" b="1" dirty="0" smtClean="0">
              <a:cs typeface="B Nazanin" panose="00000400000000000000" pitchFamily="2" charset="-78"/>
            </a:endParaRPr>
          </a:p>
          <a:p>
            <a:pPr algn="just" rtl="1"/>
            <a:endParaRPr lang="fa-IR" sz="28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800" b="1" dirty="0" smtClean="0">
                <a:cs typeface="B Nazanin" panose="00000400000000000000" pitchFamily="2" charset="-78"/>
              </a:rPr>
              <a:t>نشانی سایت طوبی :    </a:t>
            </a:r>
            <a:r>
              <a:rPr lang="en-US" sz="2800" b="1" dirty="0">
                <a:cs typeface="B Nazanin" panose="00000400000000000000" pitchFamily="2" charset="-78"/>
              </a:rPr>
              <a:t>http://tuba.cissc.ir</a:t>
            </a:r>
          </a:p>
        </p:txBody>
      </p:sp>
    </p:spTree>
    <p:extLst>
      <p:ext uri="{BB962C8B-B14F-4D97-AF65-F5344CB8AC3E}">
        <p14:creationId xmlns:p14="http://schemas.microsoft.com/office/powerpoint/2010/main" val="261458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سامانه </a:t>
            </a:r>
            <a:r>
              <a:rPr lang="fa-IR" b="1" dirty="0" smtClean="0">
                <a:cs typeface="B Nazanin" panose="00000400000000000000" pitchFamily="2" charset="-78"/>
              </a:rPr>
              <a:t>طوبي- </a:t>
            </a:r>
            <a:r>
              <a:rPr lang="fa-IR" dirty="0">
                <a:cs typeface="B Nazanin" panose="00000400000000000000" pitchFamily="2" charset="-78"/>
              </a:rPr>
              <a:t>ادامه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509"/>
            <a:ext cx="6636327" cy="4493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41" y="2326410"/>
            <a:ext cx="4770468" cy="45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2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سامانه </a:t>
            </a:r>
            <a:r>
              <a:rPr lang="fa-IR" dirty="0" smtClean="0">
                <a:cs typeface="B Nazanin" panose="00000400000000000000" pitchFamily="2" charset="-78"/>
              </a:rPr>
              <a:t>های در دست اجرا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9018" y="2514601"/>
            <a:ext cx="10624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dirty="0" smtClean="0">
                <a:cs typeface="B Nazanin" panose="00000400000000000000" pitchFamily="2" charset="-78"/>
              </a:rPr>
              <a:t>سامانه اخذ مجوز کنفرانس های بین المللی</a:t>
            </a:r>
            <a:endParaRPr lang="fa-IR" sz="40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85" y="3470415"/>
            <a:ext cx="4765979" cy="31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سامانه هاي مركز همكاري هاي علمي بين المللي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724800"/>
            <a:ext cx="9613861" cy="2747745"/>
          </a:xfrm>
        </p:spPr>
        <p:txBody>
          <a:bodyPr>
            <a:normAutofit fontScale="92500" lnSpcReduction="10000"/>
          </a:bodyPr>
          <a:lstStyle/>
          <a:p>
            <a:pPr marL="285750" indent="-285750" algn="r" rtl="1"/>
            <a:r>
              <a:rPr lang="fa-IR" sz="2800" dirty="0">
                <a:cs typeface="B Nazanin" panose="00000400000000000000" pitchFamily="2" charset="-78"/>
              </a:rPr>
              <a:t>سامانه روادید مهمانان خارجی(وزارت امور خارجه</a:t>
            </a:r>
            <a:r>
              <a:rPr lang="fa-IR" sz="2800" dirty="0" smtClean="0">
                <a:cs typeface="B Nazanin" panose="00000400000000000000" pitchFamily="2" charset="-78"/>
              </a:rPr>
              <a:t>)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marL="285750" indent="-285750" algn="r" rtl="1"/>
            <a:r>
              <a:rPr lang="fa-IR" sz="2800" dirty="0" smtClean="0">
                <a:cs typeface="B Nazanin" panose="00000400000000000000" pitchFamily="2" charset="-78"/>
              </a:rPr>
              <a:t>سامانه </a:t>
            </a:r>
            <a:r>
              <a:rPr lang="fa-IR" sz="2800" dirty="0">
                <a:cs typeface="B Nazanin" panose="00000400000000000000" pitchFamily="2" charset="-78"/>
              </a:rPr>
              <a:t>شرکت در کنفرانس‌های بین‌المللی</a:t>
            </a:r>
          </a:p>
          <a:p>
            <a:pPr marL="285750" indent="-285750" algn="r" rtl="1"/>
            <a:r>
              <a:rPr lang="fa-IR" sz="2800" dirty="0">
                <a:cs typeface="B Nazanin" panose="00000400000000000000" pitchFamily="2" charset="-78"/>
              </a:rPr>
              <a:t>سامانه فرصت‌های </a:t>
            </a:r>
            <a:r>
              <a:rPr lang="fa-IR" sz="2800" dirty="0" smtClean="0">
                <a:cs typeface="B Nazanin" panose="00000400000000000000" pitchFamily="2" charset="-78"/>
              </a:rPr>
              <a:t>مطالعاتی</a:t>
            </a:r>
          </a:p>
          <a:p>
            <a:pPr marL="285750" indent="-285750" algn="r" rtl="1"/>
            <a:r>
              <a:rPr lang="fa-IR" sz="2800" dirty="0" smtClean="0">
                <a:cs typeface="B Nazanin" panose="00000400000000000000" pitchFamily="2" charset="-78"/>
              </a:rPr>
              <a:t>سامانه </a:t>
            </a:r>
            <a:r>
              <a:rPr lang="fa-IR" sz="2800" dirty="0">
                <a:cs typeface="B Nazanin" panose="00000400000000000000" pitchFamily="2" charset="-78"/>
              </a:rPr>
              <a:t>حمايت از نخبگان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marL="285750" indent="-285750" algn="r" rtl="1"/>
            <a:r>
              <a:rPr lang="fa-IR" sz="2800" dirty="0" smtClean="0">
                <a:cs typeface="B Nazanin" panose="00000400000000000000" pitchFamily="2" charset="-78"/>
              </a:rPr>
              <a:t>سامانه طوبي(مركز مطالعات و همكاري هاي علمي بين المللي)</a:t>
            </a:r>
          </a:p>
          <a:p>
            <a:pPr marL="285750" indent="-285750" algn="r" rtl="1"/>
            <a:r>
              <a:rPr lang="fa-IR" sz="2800" dirty="0">
                <a:cs typeface="B Nazanin" panose="00000400000000000000" pitchFamily="2" charset="-78"/>
              </a:rPr>
              <a:t>سامانه اخذ مجوز کنفرانس های بین </a:t>
            </a:r>
            <a:r>
              <a:rPr lang="fa-IR" sz="2800" dirty="0" smtClean="0">
                <a:cs typeface="B Nazanin" panose="00000400000000000000" pitchFamily="2" charset="-78"/>
              </a:rPr>
              <a:t>المللی(در  حال ساخت)</a:t>
            </a:r>
          </a:p>
          <a:p>
            <a:pPr marL="285750" indent="-285750" algn="r" rtl="1"/>
            <a:endParaRPr lang="en-US" sz="2800" dirty="0">
              <a:cs typeface="B Nazanin" panose="00000400000000000000" pitchFamily="2" charset="-78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7713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028" y="696685"/>
            <a:ext cx="818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cs typeface="B Nazanin" panose="00000400000000000000" pitchFamily="2" charset="-78"/>
              </a:rPr>
              <a:t>در صورت نیاز به هرگونه  اطلاعات در خصوص سامانه های فوق با تلفن های زیر تماس بگیرید: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127" y="2203862"/>
            <a:ext cx="101781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سامانه سفرهای خارجی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جناب آقای خان‌محمدی  تلفن 82234284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smtClean="0">
                <a:solidFill>
                  <a:schemeClr val="bg1"/>
                </a:solidFill>
                <a:cs typeface="B Nazanin" panose="00000400000000000000" pitchFamily="2" charset="-78"/>
              </a:rPr>
              <a:t>سركار خانم بهاري  تلفن 82234221</a:t>
            </a:r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سامانه ثبت نام مهمانان خارجی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سرکار خانم شهریاری تلفن 82234274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سامانه حمايت از نخبگان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سرکار خانم فرجندی  تلفن 82234238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سامانه </a:t>
            </a:r>
            <a:r>
              <a:rPr lang="fa-IR" sz="2400" dirty="0" smtClean="0">
                <a:cs typeface="B Nazanin" panose="00000400000000000000" pitchFamily="2" charset="-78"/>
              </a:rPr>
              <a:t>طوبي</a:t>
            </a:r>
            <a:endParaRPr lang="fa-IR" sz="2400" dirty="0">
              <a:cs typeface="B Nazanin" panose="00000400000000000000" pitchFamily="2" charset="-78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سرکار خانم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دكتر صلواتي  تلفن 88919894 داخلي 110 </a:t>
            </a:r>
            <a:r>
              <a:rPr lang="fa-IR" sz="2400" dirty="0" smtClean="0"/>
              <a:t>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سامانه </a:t>
            </a:r>
            <a:r>
              <a:rPr lang="fa-IR" sz="2400" dirty="0">
                <a:cs typeface="B Nazanin" panose="00000400000000000000" pitchFamily="2" charset="-78"/>
              </a:rPr>
              <a:t>اخذ مجوز کنفرانس های بین المللی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سرکار خانم فرجندی  تلفن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82234238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66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714" y="1698172"/>
            <a:ext cx="649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dirty="0" smtClean="0">
                <a:cs typeface="B Nazanin" panose="00000400000000000000" pitchFamily="2" charset="-78"/>
              </a:rPr>
              <a:t>با تشکر</a:t>
            </a:r>
            <a:endParaRPr lang="en-US" sz="7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69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4000" dirty="0">
                <a:cs typeface="B Nazanin" panose="00000400000000000000" pitchFamily="2" charset="-78"/>
              </a:rPr>
              <a:t>سامانه‌های فعال در مرکز همکاری‌های علمی بین‌المللی </a:t>
            </a:r>
            <a:r>
              <a:rPr lang="en-US" sz="4000" dirty="0" smtClean="0">
                <a:cs typeface="B Nazanin" panose="00000400000000000000" pitchFamily="2" charset="-78"/>
              </a:rPr>
              <a:t/>
            </a:r>
            <a:br>
              <a:rPr lang="en-US" sz="4000" dirty="0" smtClean="0">
                <a:cs typeface="B Nazanin" panose="00000400000000000000" pitchFamily="2" charset="-78"/>
              </a:rPr>
            </a:br>
            <a:endParaRPr lang="en-US" sz="40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2173279"/>
            <a:ext cx="6729046" cy="4411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46277" y="2790092"/>
            <a:ext cx="5111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>
                <a:cs typeface="B Nazanin" panose="00000400000000000000" pitchFamily="2" charset="-78"/>
              </a:rPr>
              <a:t>سامانه روادید مهمانان خارجی</a:t>
            </a:r>
            <a:endParaRPr lang="en-US" sz="4000" dirty="0" smtClean="0">
              <a:latin typeface="+mj-lt"/>
              <a:ea typeface="+mj-ea"/>
              <a:cs typeface="B Nazanin" panose="00000400000000000000" pitchFamily="2" charset="-78"/>
            </a:endParaRPr>
          </a:p>
          <a:p>
            <a:pPr algn="r" rtl="1"/>
            <a:endParaRPr lang="en-US" sz="4000" dirty="0">
              <a:latin typeface="+mj-lt"/>
              <a:ea typeface="+mj-ea"/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latin typeface="+mj-lt"/>
                <a:ea typeface="+mj-ea"/>
                <a:cs typeface="B Nazanin" panose="00000400000000000000" pitchFamily="2" charset="-78"/>
              </a:rPr>
              <a:t>آدرس</a:t>
            </a:r>
            <a:r>
              <a:rPr lang="fa-IR" dirty="0" smtClean="0"/>
              <a:t> </a:t>
            </a:r>
            <a:r>
              <a:rPr lang="fa-IR" sz="4000" dirty="0">
                <a:latin typeface="+mj-lt"/>
                <a:ea typeface="+mj-ea"/>
                <a:cs typeface="B Nazanin" panose="00000400000000000000" pitchFamily="2" charset="-78"/>
              </a:rPr>
              <a:t>سامانه</a:t>
            </a:r>
            <a:endParaRPr lang="en-US" sz="4000" dirty="0">
              <a:latin typeface="+mj-lt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0030" y="5478679"/>
            <a:ext cx="424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e_visa.mfa.ir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سامانه روادید مهمانان خارجی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310" y="2212181"/>
            <a:ext cx="5051599" cy="4313309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مراحل درخواست رواديد براي مهمانان خارجي: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تكميل فرم هاي مشخصات فردي و دعوت از كارشناسان خارجي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عكس با زمينه سفيد و كپي پاسپورت با تاريخ اعتبار بيش از 6 ماه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ارسال اسكن صفحه اول پاسپورت و عكس بايد بر اساس معيارهاي مدنظر وزارت امورخارجه باشد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براي دريافت فرمها و مقررات سايت مركز را ببينيد: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rtl="1">
              <a:buNone/>
            </a:pPr>
            <a:r>
              <a:rPr lang="en-US" dirty="0" smtClean="0">
                <a:cs typeface="B Nazanin" panose="00000400000000000000" pitchFamily="2" charset="-78"/>
              </a:rPr>
              <a:t>cisc.msrt.ir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180"/>
            <a:ext cx="6697310" cy="43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4" y="7125"/>
            <a:ext cx="10034954" cy="68508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7115908" y="2274277"/>
            <a:ext cx="715108" cy="1992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1606062" y="5263661"/>
            <a:ext cx="715108" cy="1992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7039708" y="4829908"/>
            <a:ext cx="715108" cy="1992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1828800" y="6424246"/>
            <a:ext cx="715108" cy="1992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7" t="7753" r="12229"/>
          <a:stretch/>
        </p:blipFill>
        <p:spPr>
          <a:xfrm>
            <a:off x="-83131" y="1969478"/>
            <a:ext cx="7312127" cy="491930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سامانه روادید مهمانان خارجی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27273" y="3200400"/>
            <a:ext cx="526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نمودار تعداد متخصصان حضور يافته در دانشگاه هاي كشور در شش ماهه نخست سال 1398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330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2" r="9101"/>
          <a:stretch/>
        </p:blipFill>
        <p:spPr>
          <a:xfrm>
            <a:off x="-1" y="1992923"/>
            <a:ext cx="7537939" cy="486507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سامانه روادید مهمانان خارجی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15629" y="3200400"/>
            <a:ext cx="477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نمودار تعداد متخصصان از كشورهاي مختلف در شش ماهه نخست سال 1398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849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سامانه‌های فعال در مرکز همکاری‌های علمی بین‌المللی </a:t>
            </a:r>
            <a:endParaRPr lang="en-US" sz="4000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081"/>
            <a:ext cx="4232031" cy="4899919"/>
          </a:xfrm>
        </p:spPr>
      </p:pic>
      <p:sp>
        <p:nvSpPr>
          <p:cNvPr id="6" name="TextBox 5"/>
          <p:cNvSpPr txBox="1"/>
          <p:nvPr/>
        </p:nvSpPr>
        <p:spPr>
          <a:xfrm>
            <a:off x="5029201" y="5444537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cisc-fm.msrt.ir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6763" y="4385462"/>
            <a:ext cx="2536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dirty="0" smtClean="0">
                <a:cs typeface="B Nazanin" panose="00000400000000000000" pitchFamily="2" charset="-78"/>
              </a:rPr>
              <a:t>آدرس سایت</a:t>
            </a:r>
            <a:endParaRPr lang="en-US" sz="4800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4418" y="3006348"/>
            <a:ext cx="4929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سامانه شرکت در کنفرانس‌های بین‌المللی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سامانه فرصت‌های مطالعاتی</a:t>
            </a:r>
          </a:p>
        </p:txBody>
      </p:sp>
    </p:spTree>
    <p:extLst>
      <p:ext uri="{BB962C8B-B14F-4D97-AF65-F5344CB8AC3E}">
        <p14:creationId xmlns:p14="http://schemas.microsoft.com/office/powerpoint/2010/main" val="37496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سامانه‌های فعال در مرکز همکاری‌های علمی بین‌المللی </a:t>
            </a:r>
            <a:r>
              <a:rPr lang="en-US" dirty="0" smtClean="0">
                <a:cs typeface="B Nazanin" panose="00000400000000000000" pitchFamily="2" charset="-78"/>
              </a:rPr>
              <a:t/>
            </a:r>
            <a:br>
              <a:rPr lang="en-US" dirty="0" smtClean="0">
                <a:cs typeface="B Nazanin" panose="00000400000000000000" pitchFamily="2" charset="-78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0" y="2016369"/>
            <a:ext cx="5682944" cy="4667459"/>
          </a:xfrm>
        </p:spPr>
      </p:pic>
      <p:sp>
        <p:nvSpPr>
          <p:cNvPr id="5" name="TextBox 4"/>
          <p:cNvSpPr txBox="1"/>
          <p:nvPr/>
        </p:nvSpPr>
        <p:spPr>
          <a:xfrm>
            <a:off x="5796149" y="2151742"/>
            <a:ext cx="618308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>
                <a:cs typeface="B Nazanin" panose="00000400000000000000" pitchFamily="2" charset="-78"/>
              </a:rPr>
              <a:t>سامانه شرکت در کنفرانس‌های بین‌المللی</a:t>
            </a:r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" rtl="1"/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مراحل استفاده از سامانه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ثبت نام بعنوان کاربر جدید از سوی رابط دانشگاه در سامانه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ارسال نامه معرفی رابط دانشگاه به مرکز همکاریها از دانشگاه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تایید رابط دانشگاه از سوی مرکز همکاریها</a:t>
            </a:r>
          </a:p>
          <a:p>
            <a:pPr marL="342900" indent="-342900" algn="just" rtl="1">
              <a:buFont typeface="+mj-lt"/>
              <a:buAutoNum type="arabicPeriod"/>
            </a:pPr>
            <a:endParaRPr lang="fa-IR" sz="2400" dirty="0">
              <a:cs typeface="B Nazanin" panose="00000400000000000000" pitchFamily="2" charset="-78"/>
            </a:endParaRP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پس از تایید حساب کاربری رابط دانشگاه، امکان بارگذاری درخواست‌های اعضای محترم هیات علمی از سوی رابط دانشگاه وجود دارد.</a:t>
            </a:r>
          </a:p>
          <a:p>
            <a:pPr marL="342900" indent="-342900" algn="just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254</TotalTime>
  <Words>580</Words>
  <Application>Microsoft Office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 Nazanin</vt:lpstr>
      <vt:lpstr>Times New Roman</vt:lpstr>
      <vt:lpstr>Trebuchet MS</vt:lpstr>
      <vt:lpstr>Berlin</vt:lpstr>
      <vt:lpstr>به نام خدا</vt:lpstr>
      <vt:lpstr>سامانه هاي مركز همكاري هاي علمي بين المللي</vt:lpstr>
      <vt:lpstr>سامانه‌های فعال در مرکز همکاری‌های علمی بین‌المللی  </vt:lpstr>
      <vt:lpstr>سامانه روادید مهمانان خارجی</vt:lpstr>
      <vt:lpstr>PowerPoint Presentation</vt:lpstr>
      <vt:lpstr>سامانه روادید مهمانان خارجی</vt:lpstr>
      <vt:lpstr>سامانه روادید مهمانان خارجی</vt:lpstr>
      <vt:lpstr>سامانه‌های فعال در مرکز همکاری‌های علمی بین‌المللی </vt:lpstr>
      <vt:lpstr>سامانه‌های فعال در مرکز همکاری‌های علمی بین‌المللی  </vt:lpstr>
      <vt:lpstr>سامانه شرکت در کنفرانس‌های بین‌المللی  -  ادامه</vt:lpstr>
      <vt:lpstr>سامانه شرکت در کنفرانس‌های بین‌المللی  -  ادامه</vt:lpstr>
      <vt:lpstr>سامانه فرصت مطالعاتی</vt:lpstr>
      <vt:lpstr>سامانه فرصت مطالعاتی -  ادامه</vt:lpstr>
      <vt:lpstr>سامانه فرصت مطالعاتی -  ادامه</vt:lpstr>
      <vt:lpstr>سامانه حمايت از نخبگان </vt:lpstr>
      <vt:lpstr>PowerPoint Presentation</vt:lpstr>
      <vt:lpstr>سامانه طوبي- مركز مطالعات و همكاري هاي علمي بين المللي</vt:lpstr>
      <vt:lpstr>سامانه طوبي- ادامه</vt:lpstr>
      <vt:lpstr>سامانه های در دست اجرا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سامانه های مرکز همکاری های علمی بین المللی  وزارت علوم، تحقیقات و فناوری</dc:title>
  <dc:creator>Hadi Mohammadzadeh</dc:creator>
  <cp:lastModifiedBy>Ataollah Kouhian</cp:lastModifiedBy>
  <cp:revision>61</cp:revision>
  <cp:lastPrinted>2019-12-09T07:54:09Z</cp:lastPrinted>
  <dcterms:created xsi:type="dcterms:W3CDTF">2019-12-07T12:15:19Z</dcterms:created>
  <dcterms:modified xsi:type="dcterms:W3CDTF">2019-12-10T06:17:41Z</dcterms:modified>
</cp:coreProperties>
</file>